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88" r:id="rId5"/>
    <p:sldId id="269" r:id="rId6"/>
    <p:sldId id="268" r:id="rId7"/>
    <p:sldId id="294" r:id="rId8"/>
    <p:sldId id="284" r:id="rId9"/>
    <p:sldId id="285" r:id="rId10"/>
    <p:sldId id="289" r:id="rId11"/>
    <p:sldId id="290" r:id="rId12"/>
    <p:sldId id="267" r:id="rId13"/>
    <p:sldId id="263" r:id="rId14"/>
    <p:sldId id="264" r:id="rId15"/>
    <p:sldId id="266" r:id="rId16"/>
    <p:sldId id="278" r:id="rId17"/>
    <p:sldId id="265" r:id="rId18"/>
    <p:sldId id="281" r:id="rId19"/>
    <p:sldId id="282" r:id="rId20"/>
    <p:sldId id="261" r:id="rId21"/>
    <p:sldId id="293"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1"/>
    <p:restoredTop sz="74927"/>
  </p:normalViewPr>
  <p:slideViewPr>
    <p:cSldViewPr snapToGrid="0">
      <p:cViewPr varScale="1">
        <p:scale>
          <a:sx n="48" d="100"/>
          <a:sy n="48" d="100"/>
        </p:scale>
        <p:origin x="1440" y="2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906A4-E140-4206-A6CB-863891DDE995}"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492DB87C-F0D8-41CB-81F0-FB448BCEE871}">
      <dgm:prSet custT="1"/>
      <dgm:spPr/>
      <dgm:t>
        <a:bodyPr/>
        <a:lstStyle/>
        <a:p>
          <a:pPr>
            <a:lnSpc>
              <a:spcPct val="100000"/>
            </a:lnSpc>
          </a:pPr>
          <a:r>
            <a:rPr lang="en-US" sz="2400" dirty="0"/>
            <a:t>€25 million  for 2000 artists</a:t>
          </a:r>
        </a:p>
      </dgm:t>
    </dgm:pt>
    <dgm:pt modelId="{EB920493-E7F5-4FE2-AA3E-CD531A698C24}" type="parTrans" cxnId="{A2437326-C60D-46EC-AEBB-3AA8A24ACEFC}">
      <dgm:prSet/>
      <dgm:spPr/>
      <dgm:t>
        <a:bodyPr/>
        <a:lstStyle/>
        <a:p>
          <a:endParaRPr lang="en-US"/>
        </a:p>
      </dgm:t>
    </dgm:pt>
    <dgm:pt modelId="{119A24AB-5C81-4771-8AC3-3008EE2A9EDB}" type="sibTrans" cxnId="{A2437326-C60D-46EC-AEBB-3AA8A24ACEFC}">
      <dgm:prSet/>
      <dgm:spPr/>
      <dgm:t>
        <a:bodyPr/>
        <a:lstStyle/>
        <a:p>
          <a:endParaRPr lang="en-US"/>
        </a:p>
      </dgm:t>
    </dgm:pt>
    <dgm:pt modelId="{F9ED853C-177D-4BA3-9A1F-E77B7C052951}">
      <dgm:prSet custT="1"/>
      <dgm:spPr/>
      <dgm:t>
        <a:bodyPr/>
        <a:lstStyle/>
        <a:p>
          <a:pPr>
            <a:lnSpc>
              <a:spcPct val="100000"/>
            </a:lnSpc>
          </a:pPr>
          <a:r>
            <a:rPr lang="en-US" sz="2400" dirty="0"/>
            <a:t>€687.5 million for 55,000 artists</a:t>
          </a:r>
        </a:p>
      </dgm:t>
    </dgm:pt>
    <dgm:pt modelId="{54FF1075-AD68-4CD7-AE71-1C636C39311F}" type="parTrans" cxnId="{B71EF6A6-B6A9-4AFE-8EAF-6EFAB0EAE55A}">
      <dgm:prSet/>
      <dgm:spPr/>
      <dgm:t>
        <a:bodyPr/>
        <a:lstStyle/>
        <a:p>
          <a:endParaRPr lang="en-US"/>
        </a:p>
      </dgm:t>
    </dgm:pt>
    <dgm:pt modelId="{E8269771-7D44-4D46-925A-6CDCA1078D74}" type="sibTrans" cxnId="{B71EF6A6-B6A9-4AFE-8EAF-6EFAB0EAE55A}">
      <dgm:prSet/>
      <dgm:spPr/>
      <dgm:t>
        <a:bodyPr/>
        <a:lstStyle/>
        <a:p>
          <a:endParaRPr lang="en-US"/>
        </a:p>
      </dgm:t>
    </dgm:pt>
    <dgm:pt modelId="{32D3621F-EE21-4AFA-B0C7-DD30EF1FD6E4}">
      <dgm:prSet/>
      <dgm:spPr/>
      <dgm:t>
        <a:bodyPr/>
        <a:lstStyle/>
        <a:p>
          <a:pPr>
            <a:lnSpc>
              <a:spcPct val="100000"/>
            </a:lnSpc>
          </a:pPr>
          <a:r>
            <a:rPr lang="en-US" dirty="0"/>
            <a:t>€50 billion for UBI (ESRI, 2019)</a:t>
          </a:r>
        </a:p>
        <a:p>
          <a:pPr>
            <a:lnSpc>
              <a:spcPct val="100000"/>
            </a:lnSpc>
          </a:pPr>
          <a:r>
            <a:rPr lang="en-US" dirty="0"/>
            <a:t>2.7million workforce (CSO, 2024)</a:t>
          </a:r>
        </a:p>
      </dgm:t>
    </dgm:pt>
    <dgm:pt modelId="{40D3C1A0-0C9E-471D-8457-3B4622C48287}" type="parTrans" cxnId="{95B31566-F201-490D-AB1C-4504C096B0E2}">
      <dgm:prSet/>
      <dgm:spPr/>
      <dgm:t>
        <a:bodyPr/>
        <a:lstStyle/>
        <a:p>
          <a:endParaRPr lang="en-US"/>
        </a:p>
      </dgm:t>
    </dgm:pt>
    <dgm:pt modelId="{6F483E72-3D87-40FF-AD5E-01B9893B0999}" type="sibTrans" cxnId="{95B31566-F201-490D-AB1C-4504C096B0E2}">
      <dgm:prSet/>
      <dgm:spPr/>
      <dgm:t>
        <a:bodyPr/>
        <a:lstStyle/>
        <a:p>
          <a:endParaRPr lang="en-US"/>
        </a:p>
      </dgm:t>
    </dgm:pt>
    <dgm:pt modelId="{AACC3284-FCFD-4093-BCB0-D7F4111FD40B}">
      <dgm:prSet custT="1"/>
      <dgm:spPr/>
      <dgm:t>
        <a:bodyPr/>
        <a:lstStyle/>
        <a:p>
          <a:pPr>
            <a:lnSpc>
              <a:spcPct val="100000"/>
            </a:lnSpc>
          </a:pPr>
          <a:r>
            <a:rPr lang="en-US" sz="2000" dirty="0"/>
            <a:t>€58.4 billion for Social Welfare 2022 – Covid - €2.6 billion for unemployment  </a:t>
          </a:r>
        </a:p>
      </dgm:t>
    </dgm:pt>
    <dgm:pt modelId="{96D644FB-31FD-4D28-9FFB-FC196238B83C}" type="parTrans" cxnId="{45E9DA81-B88E-42D0-9163-4791696FA819}">
      <dgm:prSet/>
      <dgm:spPr/>
      <dgm:t>
        <a:bodyPr/>
        <a:lstStyle/>
        <a:p>
          <a:endParaRPr lang="en-US"/>
        </a:p>
      </dgm:t>
    </dgm:pt>
    <dgm:pt modelId="{E47BC271-6E96-46E1-9D53-482280D7E20F}" type="sibTrans" cxnId="{45E9DA81-B88E-42D0-9163-4791696FA819}">
      <dgm:prSet/>
      <dgm:spPr/>
      <dgm:t>
        <a:bodyPr/>
        <a:lstStyle/>
        <a:p>
          <a:endParaRPr lang="en-US"/>
        </a:p>
      </dgm:t>
    </dgm:pt>
    <dgm:pt modelId="{0F2F956E-8A7C-4E52-BB04-960B4A313E85}" type="pres">
      <dgm:prSet presAssocID="{448906A4-E140-4206-A6CB-863891DDE995}" presName="root" presStyleCnt="0">
        <dgm:presLayoutVars>
          <dgm:dir/>
          <dgm:resizeHandles val="exact"/>
        </dgm:presLayoutVars>
      </dgm:prSet>
      <dgm:spPr/>
    </dgm:pt>
    <dgm:pt modelId="{6FCECE15-9E77-4898-ACBC-8BCAFC3DA196}" type="pres">
      <dgm:prSet presAssocID="{492DB87C-F0D8-41CB-81F0-FB448BCEE871}" presName="compNode" presStyleCnt="0"/>
      <dgm:spPr/>
    </dgm:pt>
    <dgm:pt modelId="{DD30E3DA-CD72-428C-AC5B-73DD264829B7}" type="pres">
      <dgm:prSet presAssocID="{492DB87C-F0D8-41CB-81F0-FB448BCEE871}" presName="bgRect" presStyleLbl="bgShp" presStyleIdx="0" presStyleCnt="4"/>
      <dgm:spPr/>
    </dgm:pt>
    <dgm:pt modelId="{E55A3659-1F0C-4222-84FC-58EF84A8EFA5}" type="pres">
      <dgm:prSet presAssocID="{492DB87C-F0D8-41CB-81F0-FB448BCEE8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lette"/>
        </a:ext>
      </dgm:extLst>
    </dgm:pt>
    <dgm:pt modelId="{C404EADA-8314-4F08-8FEE-96A729509E3D}" type="pres">
      <dgm:prSet presAssocID="{492DB87C-F0D8-41CB-81F0-FB448BCEE871}" presName="spaceRect" presStyleCnt="0"/>
      <dgm:spPr/>
    </dgm:pt>
    <dgm:pt modelId="{25A5C3D2-3A3D-4EA7-AEC5-975FE81CAEAC}" type="pres">
      <dgm:prSet presAssocID="{492DB87C-F0D8-41CB-81F0-FB448BCEE871}" presName="parTx" presStyleLbl="revTx" presStyleIdx="0" presStyleCnt="4">
        <dgm:presLayoutVars>
          <dgm:chMax val="0"/>
          <dgm:chPref val="0"/>
        </dgm:presLayoutVars>
      </dgm:prSet>
      <dgm:spPr/>
    </dgm:pt>
    <dgm:pt modelId="{38E99CCC-49FA-4749-B75C-BD65B8CB73F0}" type="pres">
      <dgm:prSet presAssocID="{119A24AB-5C81-4771-8AC3-3008EE2A9EDB}" presName="sibTrans" presStyleCnt="0"/>
      <dgm:spPr/>
    </dgm:pt>
    <dgm:pt modelId="{F929E750-33AA-4447-A6D1-1B2832D3AC87}" type="pres">
      <dgm:prSet presAssocID="{F9ED853C-177D-4BA3-9A1F-E77B7C052951}" presName="compNode" presStyleCnt="0"/>
      <dgm:spPr/>
    </dgm:pt>
    <dgm:pt modelId="{5F5F65E7-C334-4DC3-8B99-78F3DC558559}" type="pres">
      <dgm:prSet presAssocID="{F9ED853C-177D-4BA3-9A1F-E77B7C052951}" presName="bgRect" presStyleLbl="bgShp" presStyleIdx="1" presStyleCnt="4"/>
      <dgm:spPr>
        <a:solidFill>
          <a:schemeClr val="bg2">
            <a:lumMod val="90000"/>
          </a:schemeClr>
        </a:solidFill>
      </dgm:spPr>
    </dgm:pt>
    <dgm:pt modelId="{9057DA05-103D-4A8A-BCA4-3B49CF098BF1}" type="pres">
      <dgm:prSet presAssocID="{F9ED853C-177D-4BA3-9A1F-E77B7C052951}" presName="iconRect" presStyleLbl="node1" presStyleIdx="1"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a:ext>
      </dgm:extLst>
    </dgm:pt>
    <dgm:pt modelId="{9AF95CFC-8F9A-42CC-AA23-567B2B337D0B}" type="pres">
      <dgm:prSet presAssocID="{F9ED853C-177D-4BA3-9A1F-E77B7C052951}" presName="spaceRect" presStyleCnt="0"/>
      <dgm:spPr/>
    </dgm:pt>
    <dgm:pt modelId="{C1C14792-532C-4D16-B7EB-3128384DF753}" type="pres">
      <dgm:prSet presAssocID="{F9ED853C-177D-4BA3-9A1F-E77B7C052951}" presName="parTx" presStyleLbl="revTx" presStyleIdx="1" presStyleCnt="4">
        <dgm:presLayoutVars>
          <dgm:chMax val="0"/>
          <dgm:chPref val="0"/>
        </dgm:presLayoutVars>
      </dgm:prSet>
      <dgm:spPr/>
    </dgm:pt>
    <dgm:pt modelId="{855EF111-C8E9-4D55-8D21-2A550A67CE17}" type="pres">
      <dgm:prSet presAssocID="{E8269771-7D44-4D46-925A-6CDCA1078D74}" presName="sibTrans" presStyleCnt="0"/>
      <dgm:spPr/>
    </dgm:pt>
    <dgm:pt modelId="{A870E132-FE6C-4C17-869F-4A4A2EF8BE15}" type="pres">
      <dgm:prSet presAssocID="{32D3621F-EE21-4AFA-B0C7-DD30EF1FD6E4}" presName="compNode" presStyleCnt="0"/>
      <dgm:spPr/>
    </dgm:pt>
    <dgm:pt modelId="{EBB3F3B1-AD3F-46B6-8830-D09CD268A225}" type="pres">
      <dgm:prSet presAssocID="{32D3621F-EE21-4AFA-B0C7-DD30EF1FD6E4}" presName="bgRect" presStyleLbl="bgShp" presStyleIdx="2" presStyleCnt="4"/>
      <dgm:spPr>
        <a:solidFill>
          <a:schemeClr val="bg2">
            <a:lumMod val="90000"/>
          </a:schemeClr>
        </a:solidFill>
      </dgm:spPr>
    </dgm:pt>
    <dgm:pt modelId="{D022206D-A6FB-48D2-9CFE-28F10D1DAF9C}" type="pres">
      <dgm:prSet presAssocID="{32D3621F-EE21-4AFA-B0C7-DD30EF1FD6E4}" presName="iconRect" presStyleLbl="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allet"/>
        </a:ext>
      </dgm:extLst>
    </dgm:pt>
    <dgm:pt modelId="{7AEC254B-DCB1-4FF2-A5C3-743429F1D20F}" type="pres">
      <dgm:prSet presAssocID="{32D3621F-EE21-4AFA-B0C7-DD30EF1FD6E4}" presName="spaceRect" presStyleCnt="0"/>
      <dgm:spPr/>
    </dgm:pt>
    <dgm:pt modelId="{DFD3A23A-B895-4202-9437-90D8785BA6C5}" type="pres">
      <dgm:prSet presAssocID="{32D3621F-EE21-4AFA-B0C7-DD30EF1FD6E4}" presName="parTx" presStyleLbl="revTx" presStyleIdx="2" presStyleCnt="4">
        <dgm:presLayoutVars>
          <dgm:chMax val="0"/>
          <dgm:chPref val="0"/>
        </dgm:presLayoutVars>
      </dgm:prSet>
      <dgm:spPr/>
    </dgm:pt>
    <dgm:pt modelId="{4B2D701A-A5B4-4128-A0C1-BF5182B44BF4}" type="pres">
      <dgm:prSet presAssocID="{6F483E72-3D87-40FF-AD5E-01B9893B0999}" presName="sibTrans" presStyleCnt="0"/>
      <dgm:spPr/>
    </dgm:pt>
    <dgm:pt modelId="{A99C872C-5776-4297-9263-42908A5FF0E6}" type="pres">
      <dgm:prSet presAssocID="{AACC3284-FCFD-4093-BCB0-D7F4111FD40B}" presName="compNode" presStyleCnt="0"/>
      <dgm:spPr/>
    </dgm:pt>
    <dgm:pt modelId="{4840E6A7-E74F-41D8-ABE4-70EF6F3F1AA3}" type="pres">
      <dgm:prSet presAssocID="{AACC3284-FCFD-4093-BCB0-D7F4111FD40B}" presName="bgRect" presStyleLbl="bgShp" presStyleIdx="3" presStyleCnt="4"/>
      <dgm:spPr/>
    </dgm:pt>
    <dgm:pt modelId="{E612AA2D-E35C-4DD2-9CD9-46C64EACF6F3}" type="pres">
      <dgm:prSet presAssocID="{AACC3284-FCFD-4093-BCB0-D7F4111FD40B}"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AF8C4B7B-47A1-43B7-8F8E-9CB744B40BBF}" type="pres">
      <dgm:prSet presAssocID="{AACC3284-FCFD-4093-BCB0-D7F4111FD40B}" presName="spaceRect" presStyleCnt="0"/>
      <dgm:spPr/>
    </dgm:pt>
    <dgm:pt modelId="{BB954866-AC1E-4EC0-9928-DAA4037B28B7}" type="pres">
      <dgm:prSet presAssocID="{AACC3284-FCFD-4093-BCB0-D7F4111FD40B}" presName="parTx" presStyleLbl="revTx" presStyleIdx="3" presStyleCnt="4">
        <dgm:presLayoutVars>
          <dgm:chMax val="0"/>
          <dgm:chPref val="0"/>
        </dgm:presLayoutVars>
      </dgm:prSet>
      <dgm:spPr/>
    </dgm:pt>
  </dgm:ptLst>
  <dgm:cxnLst>
    <dgm:cxn modelId="{A2437326-C60D-46EC-AEBB-3AA8A24ACEFC}" srcId="{448906A4-E140-4206-A6CB-863891DDE995}" destId="{492DB87C-F0D8-41CB-81F0-FB448BCEE871}" srcOrd="0" destOrd="0" parTransId="{EB920493-E7F5-4FE2-AA3E-CD531A698C24}" sibTransId="{119A24AB-5C81-4771-8AC3-3008EE2A9EDB}"/>
    <dgm:cxn modelId="{093C562E-B824-3C4B-B9FE-9C22546663B4}" type="presOf" srcId="{32D3621F-EE21-4AFA-B0C7-DD30EF1FD6E4}" destId="{DFD3A23A-B895-4202-9437-90D8785BA6C5}" srcOrd="0" destOrd="0" presId="urn:microsoft.com/office/officeart/2018/2/layout/IconVerticalSolidList"/>
    <dgm:cxn modelId="{95B31566-F201-490D-AB1C-4504C096B0E2}" srcId="{448906A4-E140-4206-A6CB-863891DDE995}" destId="{32D3621F-EE21-4AFA-B0C7-DD30EF1FD6E4}" srcOrd="2" destOrd="0" parTransId="{40D3C1A0-0C9E-471D-8457-3B4622C48287}" sibTransId="{6F483E72-3D87-40FF-AD5E-01B9893B0999}"/>
    <dgm:cxn modelId="{45E9DA81-B88E-42D0-9163-4791696FA819}" srcId="{448906A4-E140-4206-A6CB-863891DDE995}" destId="{AACC3284-FCFD-4093-BCB0-D7F4111FD40B}" srcOrd="3" destOrd="0" parTransId="{96D644FB-31FD-4D28-9FFB-FC196238B83C}" sibTransId="{E47BC271-6E96-46E1-9D53-482280D7E20F}"/>
    <dgm:cxn modelId="{7D7BC182-79F7-004D-878A-5D9ABA4A51D8}" type="presOf" srcId="{AACC3284-FCFD-4093-BCB0-D7F4111FD40B}" destId="{BB954866-AC1E-4EC0-9928-DAA4037B28B7}" srcOrd="0" destOrd="0" presId="urn:microsoft.com/office/officeart/2018/2/layout/IconVerticalSolidList"/>
    <dgm:cxn modelId="{B71EF6A6-B6A9-4AFE-8EAF-6EFAB0EAE55A}" srcId="{448906A4-E140-4206-A6CB-863891DDE995}" destId="{F9ED853C-177D-4BA3-9A1F-E77B7C052951}" srcOrd="1" destOrd="0" parTransId="{54FF1075-AD68-4CD7-AE71-1C636C39311F}" sibTransId="{E8269771-7D44-4D46-925A-6CDCA1078D74}"/>
    <dgm:cxn modelId="{D33688C3-3613-054C-95AE-BEE18B6FCAE5}" type="presOf" srcId="{492DB87C-F0D8-41CB-81F0-FB448BCEE871}" destId="{25A5C3D2-3A3D-4EA7-AEC5-975FE81CAEAC}" srcOrd="0" destOrd="0" presId="urn:microsoft.com/office/officeart/2018/2/layout/IconVerticalSolidList"/>
    <dgm:cxn modelId="{57B486CF-3A22-344F-92BF-77CC1FBC3B10}" type="presOf" srcId="{F9ED853C-177D-4BA3-9A1F-E77B7C052951}" destId="{C1C14792-532C-4D16-B7EB-3128384DF753}" srcOrd="0" destOrd="0" presId="urn:microsoft.com/office/officeart/2018/2/layout/IconVerticalSolidList"/>
    <dgm:cxn modelId="{3BCC73F6-7813-3B41-9B6C-1F718151A67C}" type="presOf" srcId="{448906A4-E140-4206-A6CB-863891DDE995}" destId="{0F2F956E-8A7C-4E52-BB04-960B4A313E85}" srcOrd="0" destOrd="0" presId="urn:microsoft.com/office/officeart/2018/2/layout/IconVerticalSolidList"/>
    <dgm:cxn modelId="{342EAA36-0174-AB4D-87A2-9EFAC989163F}" type="presParOf" srcId="{0F2F956E-8A7C-4E52-BB04-960B4A313E85}" destId="{6FCECE15-9E77-4898-ACBC-8BCAFC3DA196}" srcOrd="0" destOrd="0" presId="urn:microsoft.com/office/officeart/2018/2/layout/IconVerticalSolidList"/>
    <dgm:cxn modelId="{7D123AA9-4E1B-064A-8CD6-86AA442B15F5}" type="presParOf" srcId="{6FCECE15-9E77-4898-ACBC-8BCAFC3DA196}" destId="{DD30E3DA-CD72-428C-AC5B-73DD264829B7}" srcOrd="0" destOrd="0" presId="urn:microsoft.com/office/officeart/2018/2/layout/IconVerticalSolidList"/>
    <dgm:cxn modelId="{A0252314-EF28-6B4E-85A2-423EEAB4BA60}" type="presParOf" srcId="{6FCECE15-9E77-4898-ACBC-8BCAFC3DA196}" destId="{E55A3659-1F0C-4222-84FC-58EF84A8EFA5}" srcOrd="1" destOrd="0" presId="urn:microsoft.com/office/officeart/2018/2/layout/IconVerticalSolidList"/>
    <dgm:cxn modelId="{F447A492-4DB1-844E-8A71-AC6EC35D2BCB}" type="presParOf" srcId="{6FCECE15-9E77-4898-ACBC-8BCAFC3DA196}" destId="{C404EADA-8314-4F08-8FEE-96A729509E3D}" srcOrd="2" destOrd="0" presId="urn:microsoft.com/office/officeart/2018/2/layout/IconVerticalSolidList"/>
    <dgm:cxn modelId="{32CDA7E0-3443-5541-8E97-E069B9B43113}" type="presParOf" srcId="{6FCECE15-9E77-4898-ACBC-8BCAFC3DA196}" destId="{25A5C3D2-3A3D-4EA7-AEC5-975FE81CAEAC}" srcOrd="3" destOrd="0" presId="urn:microsoft.com/office/officeart/2018/2/layout/IconVerticalSolidList"/>
    <dgm:cxn modelId="{23631720-5F60-B34E-B28E-26EC7FBDBBB7}" type="presParOf" srcId="{0F2F956E-8A7C-4E52-BB04-960B4A313E85}" destId="{38E99CCC-49FA-4749-B75C-BD65B8CB73F0}" srcOrd="1" destOrd="0" presId="urn:microsoft.com/office/officeart/2018/2/layout/IconVerticalSolidList"/>
    <dgm:cxn modelId="{A1ED1790-6EBC-854D-A52A-C4F7CAB166BF}" type="presParOf" srcId="{0F2F956E-8A7C-4E52-BB04-960B4A313E85}" destId="{F929E750-33AA-4447-A6D1-1B2832D3AC87}" srcOrd="2" destOrd="0" presId="urn:microsoft.com/office/officeart/2018/2/layout/IconVerticalSolidList"/>
    <dgm:cxn modelId="{E4EFDC29-91CA-E742-9637-03CB91CCCEF8}" type="presParOf" srcId="{F929E750-33AA-4447-A6D1-1B2832D3AC87}" destId="{5F5F65E7-C334-4DC3-8B99-78F3DC558559}" srcOrd="0" destOrd="0" presId="urn:microsoft.com/office/officeart/2018/2/layout/IconVerticalSolidList"/>
    <dgm:cxn modelId="{6687BAF6-D73A-9D48-BBB4-B1EC2479A3A1}" type="presParOf" srcId="{F929E750-33AA-4447-A6D1-1B2832D3AC87}" destId="{9057DA05-103D-4A8A-BCA4-3B49CF098BF1}" srcOrd="1" destOrd="0" presId="urn:microsoft.com/office/officeart/2018/2/layout/IconVerticalSolidList"/>
    <dgm:cxn modelId="{B490C80F-5E78-C84E-8E25-8AA0FF4C5E02}" type="presParOf" srcId="{F929E750-33AA-4447-A6D1-1B2832D3AC87}" destId="{9AF95CFC-8F9A-42CC-AA23-567B2B337D0B}" srcOrd="2" destOrd="0" presId="urn:microsoft.com/office/officeart/2018/2/layout/IconVerticalSolidList"/>
    <dgm:cxn modelId="{A9F40563-4A9F-E14D-BEC9-3587F1A47506}" type="presParOf" srcId="{F929E750-33AA-4447-A6D1-1B2832D3AC87}" destId="{C1C14792-532C-4D16-B7EB-3128384DF753}" srcOrd="3" destOrd="0" presId="urn:microsoft.com/office/officeart/2018/2/layout/IconVerticalSolidList"/>
    <dgm:cxn modelId="{B15069C8-9D27-2443-B53C-A55F6C2B228E}" type="presParOf" srcId="{0F2F956E-8A7C-4E52-BB04-960B4A313E85}" destId="{855EF111-C8E9-4D55-8D21-2A550A67CE17}" srcOrd="3" destOrd="0" presId="urn:microsoft.com/office/officeart/2018/2/layout/IconVerticalSolidList"/>
    <dgm:cxn modelId="{73FAE4B6-54C5-AA4C-B588-DFD1F8AA3A57}" type="presParOf" srcId="{0F2F956E-8A7C-4E52-BB04-960B4A313E85}" destId="{A870E132-FE6C-4C17-869F-4A4A2EF8BE15}" srcOrd="4" destOrd="0" presId="urn:microsoft.com/office/officeart/2018/2/layout/IconVerticalSolidList"/>
    <dgm:cxn modelId="{EF2922D1-D372-534E-B8F1-25341297B794}" type="presParOf" srcId="{A870E132-FE6C-4C17-869F-4A4A2EF8BE15}" destId="{EBB3F3B1-AD3F-46B6-8830-D09CD268A225}" srcOrd="0" destOrd="0" presId="urn:microsoft.com/office/officeart/2018/2/layout/IconVerticalSolidList"/>
    <dgm:cxn modelId="{3EE0E3DD-7BB3-934E-96CD-FA79FB897691}" type="presParOf" srcId="{A870E132-FE6C-4C17-869F-4A4A2EF8BE15}" destId="{D022206D-A6FB-48D2-9CFE-28F10D1DAF9C}" srcOrd="1" destOrd="0" presId="urn:microsoft.com/office/officeart/2018/2/layout/IconVerticalSolidList"/>
    <dgm:cxn modelId="{420CCCA2-3359-DC40-866A-47F7DAC32965}" type="presParOf" srcId="{A870E132-FE6C-4C17-869F-4A4A2EF8BE15}" destId="{7AEC254B-DCB1-4FF2-A5C3-743429F1D20F}" srcOrd="2" destOrd="0" presId="urn:microsoft.com/office/officeart/2018/2/layout/IconVerticalSolidList"/>
    <dgm:cxn modelId="{0ECAEE2E-14C5-4E4E-839D-2CA44CC442FE}" type="presParOf" srcId="{A870E132-FE6C-4C17-869F-4A4A2EF8BE15}" destId="{DFD3A23A-B895-4202-9437-90D8785BA6C5}" srcOrd="3" destOrd="0" presId="urn:microsoft.com/office/officeart/2018/2/layout/IconVerticalSolidList"/>
    <dgm:cxn modelId="{BF4EF313-6534-A24C-A432-2E5F982DFC90}" type="presParOf" srcId="{0F2F956E-8A7C-4E52-BB04-960B4A313E85}" destId="{4B2D701A-A5B4-4128-A0C1-BF5182B44BF4}" srcOrd="5" destOrd="0" presId="urn:microsoft.com/office/officeart/2018/2/layout/IconVerticalSolidList"/>
    <dgm:cxn modelId="{50C4DFEB-6484-7048-BB28-1DDA14722CBA}" type="presParOf" srcId="{0F2F956E-8A7C-4E52-BB04-960B4A313E85}" destId="{A99C872C-5776-4297-9263-42908A5FF0E6}" srcOrd="6" destOrd="0" presId="urn:microsoft.com/office/officeart/2018/2/layout/IconVerticalSolidList"/>
    <dgm:cxn modelId="{BCB88957-71C0-DA43-832C-7F30331ECF20}" type="presParOf" srcId="{A99C872C-5776-4297-9263-42908A5FF0E6}" destId="{4840E6A7-E74F-41D8-ABE4-70EF6F3F1AA3}" srcOrd="0" destOrd="0" presId="urn:microsoft.com/office/officeart/2018/2/layout/IconVerticalSolidList"/>
    <dgm:cxn modelId="{C6BDD557-0C81-4544-958E-268BA9FBEEFD}" type="presParOf" srcId="{A99C872C-5776-4297-9263-42908A5FF0E6}" destId="{E612AA2D-E35C-4DD2-9CD9-46C64EACF6F3}" srcOrd="1" destOrd="0" presId="urn:microsoft.com/office/officeart/2018/2/layout/IconVerticalSolidList"/>
    <dgm:cxn modelId="{CEFFB8A8-4D57-9B43-8FAB-3685E0AC2475}" type="presParOf" srcId="{A99C872C-5776-4297-9263-42908A5FF0E6}" destId="{AF8C4B7B-47A1-43B7-8F8E-9CB744B40BBF}" srcOrd="2" destOrd="0" presId="urn:microsoft.com/office/officeart/2018/2/layout/IconVerticalSolidList"/>
    <dgm:cxn modelId="{B8780697-63CA-9D4F-AA8D-89CD061B32CB}" type="presParOf" srcId="{A99C872C-5776-4297-9263-42908A5FF0E6}" destId="{BB954866-AC1E-4EC0-9928-DAA4037B28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0E3DA-CD72-428C-AC5B-73DD264829B7}">
      <dsp:nvSpPr>
        <dsp:cNvPr id="0" name=""/>
        <dsp:cNvSpPr/>
      </dsp:nvSpPr>
      <dsp:spPr>
        <a:xfrm>
          <a:off x="0" y="2245"/>
          <a:ext cx="6008910" cy="11380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5A3659-1F0C-4222-84FC-58EF84A8EFA5}">
      <dsp:nvSpPr>
        <dsp:cNvPr id="0" name=""/>
        <dsp:cNvSpPr/>
      </dsp:nvSpPr>
      <dsp:spPr>
        <a:xfrm>
          <a:off x="344258" y="258305"/>
          <a:ext cx="625924" cy="6259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5C3D2-3A3D-4EA7-AEC5-975FE81CAEAC}">
      <dsp:nvSpPr>
        <dsp:cNvPr id="0" name=""/>
        <dsp:cNvSpPr/>
      </dsp:nvSpPr>
      <dsp:spPr>
        <a:xfrm>
          <a:off x="1314440" y="2245"/>
          <a:ext cx="4694469" cy="113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43" tIns="120443" rIns="120443" bIns="120443" numCol="1" spcCol="1270" anchor="ctr" anchorCtr="0">
          <a:noAutofit/>
        </a:bodyPr>
        <a:lstStyle/>
        <a:p>
          <a:pPr marL="0" lvl="0" indent="0" algn="l" defTabSz="1066800">
            <a:lnSpc>
              <a:spcPct val="100000"/>
            </a:lnSpc>
            <a:spcBef>
              <a:spcPct val="0"/>
            </a:spcBef>
            <a:spcAft>
              <a:spcPct val="35000"/>
            </a:spcAft>
            <a:buNone/>
          </a:pPr>
          <a:r>
            <a:rPr lang="en-US" sz="2400" kern="1200" dirty="0"/>
            <a:t>€25 million  for 2000 artists</a:t>
          </a:r>
        </a:p>
      </dsp:txBody>
      <dsp:txXfrm>
        <a:off x="1314440" y="2245"/>
        <a:ext cx="4694469" cy="1138044"/>
      </dsp:txXfrm>
    </dsp:sp>
    <dsp:sp modelId="{5F5F65E7-C334-4DC3-8B99-78F3DC558559}">
      <dsp:nvSpPr>
        <dsp:cNvPr id="0" name=""/>
        <dsp:cNvSpPr/>
      </dsp:nvSpPr>
      <dsp:spPr>
        <a:xfrm>
          <a:off x="0" y="1424800"/>
          <a:ext cx="6008910" cy="1138044"/>
        </a:xfrm>
        <a:prstGeom prst="roundRect">
          <a:avLst>
            <a:gd name="adj" fmla="val 1000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9057DA05-103D-4A8A-BCA4-3B49CF098BF1}">
      <dsp:nvSpPr>
        <dsp:cNvPr id="0" name=""/>
        <dsp:cNvSpPr/>
      </dsp:nvSpPr>
      <dsp:spPr>
        <a:xfrm>
          <a:off x="344258" y="1680860"/>
          <a:ext cx="625924" cy="6259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14792-532C-4D16-B7EB-3128384DF753}">
      <dsp:nvSpPr>
        <dsp:cNvPr id="0" name=""/>
        <dsp:cNvSpPr/>
      </dsp:nvSpPr>
      <dsp:spPr>
        <a:xfrm>
          <a:off x="1314440" y="1424800"/>
          <a:ext cx="4694469" cy="113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43" tIns="120443" rIns="120443" bIns="120443" numCol="1" spcCol="1270" anchor="ctr" anchorCtr="0">
          <a:noAutofit/>
        </a:bodyPr>
        <a:lstStyle/>
        <a:p>
          <a:pPr marL="0" lvl="0" indent="0" algn="l" defTabSz="1066800">
            <a:lnSpc>
              <a:spcPct val="100000"/>
            </a:lnSpc>
            <a:spcBef>
              <a:spcPct val="0"/>
            </a:spcBef>
            <a:spcAft>
              <a:spcPct val="35000"/>
            </a:spcAft>
            <a:buNone/>
          </a:pPr>
          <a:r>
            <a:rPr lang="en-US" sz="2400" kern="1200" dirty="0"/>
            <a:t>€687.5 million for 55,000 artists</a:t>
          </a:r>
        </a:p>
      </dsp:txBody>
      <dsp:txXfrm>
        <a:off x="1314440" y="1424800"/>
        <a:ext cx="4694469" cy="1138044"/>
      </dsp:txXfrm>
    </dsp:sp>
    <dsp:sp modelId="{EBB3F3B1-AD3F-46B6-8830-D09CD268A225}">
      <dsp:nvSpPr>
        <dsp:cNvPr id="0" name=""/>
        <dsp:cNvSpPr/>
      </dsp:nvSpPr>
      <dsp:spPr>
        <a:xfrm>
          <a:off x="0" y="2847355"/>
          <a:ext cx="6008910" cy="1138044"/>
        </a:xfrm>
        <a:prstGeom prst="roundRect">
          <a:avLst>
            <a:gd name="adj" fmla="val 1000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D022206D-A6FB-48D2-9CFE-28F10D1DAF9C}">
      <dsp:nvSpPr>
        <dsp:cNvPr id="0" name=""/>
        <dsp:cNvSpPr/>
      </dsp:nvSpPr>
      <dsp:spPr>
        <a:xfrm>
          <a:off x="344258" y="3103415"/>
          <a:ext cx="625924" cy="62592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3A23A-B895-4202-9437-90D8785BA6C5}">
      <dsp:nvSpPr>
        <dsp:cNvPr id="0" name=""/>
        <dsp:cNvSpPr/>
      </dsp:nvSpPr>
      <dsp:spPr>
        <a:xfrm>
          <a:off x="1314440" y="2847355"/>
          <a:ext cx="4694469" cy="113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43" tIns="120443" rIns="120443" bIns="120443" numCol="1" spcCol="1270" anchor="ctr" anchorCtr="0">
          <a:noAutofit/>
        </a:bodyPr>
        <a:lstStyle/>
        <a:p>
          <a:pPr marL="0" lvl="0" indent="0" algn="l" defTabSz="977900">
            <a:lnSpc>
              <a:spcPct val="100000"/>
            </a:lnSpc>
            <a:spcBef>
              <a:spcPct val="0"/>
            </a:spcBef>
            <a:spcAft>
              <a:spcPct val="35000"/>
            </a:spcAft>
            <a:buNone/>
          </a:pPr>
          <a:r>
            <a:rPr lang="en-US" sz="2200" kern="1200" dirty="0"/>
            <a:t>€50 billion for UBI (ESRI, 2019)</a:t>
          </a:r>
        </a:p>
        <a:p>
          <a:pPr marL="0" lvl="0" indent="0" algn="l" defTabSz="977900">
            <a:lnSpc>
              <a:spcPct val="100000"/>
            </a:lnSpc>
            <a:spcBef>
              <a:spcPct val="0"/>
            </a:spcBef>
            <a:spcAft>
              <a:spcPct val="35000"/>
            </a:spcAft>
            <a:buNone/>
          </a:pPr>
          <a:r>
            <a:rPr lang="en-US" sz="2200" kern="1200" dirty="0"/>
            <a:t>2.7million workforce (CSO, 2024)</a:t>
          </a:r>
        </a:p>
      </dsp:txBody>
      <dsp:txXfrm>
        <a:off x="1314440" y="2847355"/>
        <a:ext cx="4694469" cy="1138044"/>
      </dsp:txXfrm>
    </dsp:sp>
    <dsp:sp modelId="{4840E6A7-E74F-41D8-ABE4-70EF6F3F1AA3}">
      <dsp:nvSpPr>
        <dsp:cNvPr id="0" name=""/>
        <dsp:cNvSpPr/>
      </dsp:nvSpPr>
      <dsp:spPr>
        <a:xfrm>
          <a:off x="0" y="4269910"/>
          <a:ext cx="6008910" cy="11380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2AA2D-E35C-4DD2-9CD9-46C64EACF6F3}">
      <dsp:nvSpPr>
        <dsp:cNvPr id="0" name=""/>
        <dsp:cNvSpPr/>
      </dsp:nvSpPr>
      <dsp:spPr>
        <a:xfrm>
          <a:off x="344258" y="4525970"/>
          <a:ext cx="625924" cy="6259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54866-AC1E-4EC0-9928-DAA4037B28B7}">
      <dsp:nvSpPr>
        <dsp:cNvPr id="0" name=""/>
        <dsp:cNvSpPr/>
      </dsp:nvSpPr>
      <dsp:spPr>
        <a:xfrm>
          <a:off x="1314440" y="4269910"/>
          <a:ext cx="4694469" cy="113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43" tIns="120443" rIns="120443" bIns="120443" numCol="1" spcCol="1270" anchor="ctr" anchorCtr="0">
          <a:noAutofit/>
        </a:bodyPr>
        <a:lstStyle/>
        <a:p>
          <a:pPr marL="0" lvl="0" indent="0" algn="l" defTabSz="889000">
            <a:lnSpc>
              <a:spcPct val="100000"/>
            </a:lnSpc>
            <a:spcBef>
              <a:spcPct val="0"/>
            </a:spcBef>
            <a:spcAft>
              <a:spcPct val="35000"/>
            </a:spcAft>
            <a:buNone/>
          </a:pPr>
          <a:r>
            <a:rPr lang="en-US" sz="2000" kern="1200" dirty="0"/>
            <a:t>€58.4 billion for Social Welfare 2022 – Covid - €2.6 billion for unemployment  </a:t>
          </a:r>
        </a:p>
      </dsp:txBody>
      <dsp:txXfrm>
        <a:off x="1314440" y="4269910"/>
        <a:ext cx="4694469" cy="11380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D08AF-C6F4-3840-BD4F-A1255862D57E}"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405AC-93B8-DB40-8449-4402BD2DE92A}" type="slidenum">
              <a:rPr lang="en-US" smtClean="0"/>
              <a:t>‹#›</a:t>
            </a:fld>
            <a:endParaRPr lang="en-US"/>
          </a:p>
        </p:txBody>
      </p:sp>
    </p:spTree>
    <p:extLst>
      <p:ext uri="{BB962C8B-B14F-4D97-AF65-F5344CB8AC3E}">
        <p14:creationId xmlns:p14="http://schemas.microsoft.com/office/powerpoint/2010/main" val="314169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The national average (mean) annual salary in Ireland was </a:t>
            </a:r>
            <a:r>
              <a:rPr lang="en-IE" dirty="0"/>
              <a:t>€50,945</a:t>
            </a:r>
            <a:r>
              <a:rPr lang="en-IE" sz="1200" b="0" i="0" u="none" strike="noStrike" kern="1200" dirty="0">
                <a:solidFill>
                  <a:schemeClr val="tx1"/>
                </a:solidFill>
                <a:effectLst/>
                <a:latin typeface="+mn-lt"/>
                <a:ea typeface="+mn-ea"/>
                <a:cs typeface="+mn-cs"/>
              </a:rPr>
              <a:t> as of Q4 2024, according to the Central Statistics Office (CSO), though the median salary of €43,221 (based on 2023 CSO data) provides a better representation of the typical worker's earnings</a:t>
            </a:r>
            <a:endParaRPr lang="en-US" dirty="0"/>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Social welfare MTB – Means tested Benefit – Job seekers Allowance - €232; Job seekers benefit €232</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Cost of living in Ireland – €950 – €1200 per month for single person, </a:t>
            </a:r>
            <a:r>
              <a:rPr lang="en-IE" sz="1200" b="0" i="0" u="none" strike="noStrike" kern="1200" dirty="0" err="1">
                <a:solidFill>
                  <a:schemeClr val="tx1"/>
                </a:solidFill>
                <a:effectLst/>
                <a:latin typeface="+mn-lt"/>
                <a:ea typeface="+mn-ea"/>
                <a:cs typeface="+mn-cs"/>
              </a:rPr>
              <a:t>exluding</a:t>
            </a:r>
            <a:r>
              <a:rPr lang="en-IE" sz="1200" b="0" i="0" u="none" strike="noStrike" kern="1200" dirty="0">
                <a:solidFill>
                  <a:schemeClr val="tx1"/>
                </a:solidFill>
                <a:effectLst/>
                <a:latin typeface="+mn-lt"/>
                <a:ea typeface="+mn-ea"/>
                <a:cs typeface="+mn-cs"/>
              </a:rPr>
              <a:t> rent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9D405AC-93B8-DB40-8449-4402BD2DE92A}" type="slidenum">
              <a:rPr lang="en-US" smtClean="0"/>
              <a:t>3</a:t>
            </a:fld>
            <a:endParaRPr lang="en-US"/>
          </a:p>
        </p:txBody>
      </p:sp>
    </p:spTree>
    <p:extLst>
      <p:ext uri="{BB962C8B-B14F-4D97-AF65-F5344CB8AC3E}">
        <p14:creationId xmlns:p14="http://schemas.microsoft.com/office/powerpoint/2010/main" val="375116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Definiton</a:t>
            </a:r>
            <a:r>
              <a:rPr lang="en-US" dirty="0"/>
              <a:t> of Arts under Arts Act, 2003 –</a:t>
            </a:r>
            <a:r>
              <a:rPr lang="en-IE" sz="1200" b="0" i="0" u="none" strike="noStrike" kern="1200" dirty="0">
                <a:solidFill>
                  <a:schemeClr val="tx1"/>
                </a:solidFill>
                <a:effectLst/>
                <a:latin typeface="+mn-lt"/>
                <a:ea typeface="+mn-ea"/>
                <a:cs typeface="+mn-cs"/>
              </a:rPr>
              <a:t>"arts" is defined as "any creative or interpretive expression (whether traditional or contemporary) in whatever form, and includes, in particular, visual arts, theatre, literature, music, dance, opera, film, circus and architecture, and includes any medium when used for those purposes". </a:t>
            </a:r>
            <a:endParaRPr lang="en-US" dirty="0"/>
          </a:p>
          <a:p>
            <a:endParaRPr lang="en-US" dirty="0"/>
          </a:p>
          <a:p>
            <a:r>
              <a:rPr lang="en-US" dirty="0" err="1"/>
              <a:t>Eligability</a:t>
            </a:r>
            <a:r>
              <a:rPr lang="en-US" dirty="0"/>
              <a:t> – differs from the Covid PUP in that it is only for sub-categories of Arts Act and not wider arts workers such as sound technicians, camera operators, etc. </a:t>
            </a:r>
          </a:p>
          <a:p>
            <a:r>
              <a:rPr lang="en-IE" sz="1200" b="0" i="0" u="none" strike="noStrike" kern="1200" dirty="0">
                <a:solidFill>
                  <a:schemeClr val="tx1"/>
                </a:solidFill>
                <a:effectLst/>
                <a:latin typeface="+mn-lt"/>
                <a:ea typeface="+mn-ea"/>
                <a:cs typeface="+mn-cs"/>
              </a:rPr>
              <a:t>All applicants must be: 18 years of age or older; in a position to evidence their creative practice or career in the arts; based in the Republic of Ireland; tax compliant</a:t>
            </a:r>
          </a:p>
          <a:p>
            <a:endParaRPr lang="en-US" dirty="0"/>
          </a:p>
          <a:p>
            <a:r>
              <a:rPr lang="en-IE" sz="1200" b="1" i="0" u="none" strike="noStrike" kern="1200" dirty="0">
                <a:solidFill>
                  <a:schemeClr val="tx1"/>
                </a:solidFill>
                <a:effectLst/>
                <a:latin typeface="+mn-lt"/>
                <a:ea typeface="+mn-ea"/>
                <a:cs typeface="+mn-cs"/>
              </a:rPr>
              <a:t>Who is not eligible to apply</a:t>
            </a:r>
          </a:p>
          <a:p>
            <a:r>
              <a:rPr lang="en-IE" sz="1200" b="0" i="0" u="none" strike="noStrike" kern="1200" dirty="0">
                <a:solidFill>
                  <a:schemeClr val="tx1"/>
                </a:solidFill>
                <a:effectLst/>
                <a:latin typeface="+mn-lt"/>
                <a:ea typeface="+mn-ea"/>
                <a:cs typeface="+mn-cs"/>
              </a:rPr>
              <a:t>applicants who cannot demonstrate that they have a creative practice in an art-form or that their creative work makes a key contribution to the production, interpretation or exhibition of the arts</a:t>
            </a:r>
          </a:p>
          <a:p>
            <a:r>
              <a:rPr lang="en-IE" sz="1200" b="0" i="0" u="none" strike="noStrike" kern="1200" dirty="0">
                <a:solidFill>
                  <a:schemeClr val="tx1"/>
                </a:solidFill>
                <a:effectLst/>
                <a:latin typeface="+mn-lt"/>
                <a:ea typeface="+mn-ea"/>
                <a:cs typeface="+mn-cs"/>
              </a:rPr>
              <a:t>full-time students or those who will be engaged in full-time study during the period October 2022 to October 2025. (Those who will complete training / graduate by October 2022 are welcome to apply)</a:t>
            </a:r>
          </a:p>
          <a:p>
            <a:r>
              <a:rPr lang="en-IE" sz="1200" b="0" i="0" u="none" strike="noStrike" kern="1200" dirty="0" err="1">
                <a:solidFill>
                  <a:schemeClr val="tx1"/>
                </a:solidFill>
                <a:effectLst/>
                <a:latin typeface="+mn-lt"/>
                <a:ea typeface="+mn-ea"/>
                <a:cs typeface="+mn-cs"/>
              </a:rPr>
              <a:t>Aosdána</a:t>
            </a:r>
            <a:r>
              <a:rPr lang="en-IE" sz="1200" b="0" i="0" u="none" strike="noStrike" kern="1200" dirty="0">
                <a:solidFill>
                  <a:schemeClr val="tx1"/>
                </a:solidFill>
                <a:effectLst/>
                <a:latin typeface="+mn-lt"/>
                <a:ea typeface="+mn-ea"/>
                <a:cs typeface="+mn-cs"/>
              </a:rPr>
              <a:t> members in receipt of the </a:t>
            </a:r>
            <a:r>
              <a:rPr lang="en-IE" sz="1200" b="0" i="0" u="none" strike="noStrike" kern="1200" dirty="0" err="1">
                <a:solidFill>
                  <a:schemeClr val="tx1"/>
                </a:solidFill>
                <a:effectLst/>
                <a:latin typeface="+mn-lt"/>
                <a:ea typeface="+mn-ea"/>
                <a:cs typeface="+mn-cs"/>
              </a:rPr>
              <a:t>Cnuas</a:t>
            </a:r>
            <a:endParaRPr lang="en-IE" sz="1200" b="0" i="0" u="none" strike="noStrike" kern="1200" dirty="0">
              <a:solidFill>
                <a:schemeClr val="tx1"/>
              </a:solidFill>
              <a:effectLst/>
              <a:latin typeface="+mn-lt"/>
              <a:ea typeface="+mn-ea"/>
              <a:cs typeface="+mn-cs"/>
            </a:endParaRPr>
          </a:p>
          <a:p>
            <a:endParaRPr lang="en-US" dirty="0"/>
          </a:p>
          <a:p>
            <a:r>
              <a:rPr lang="en-US" b="1" dirty="0"/>
              <a:t>Tax:</a:t>
            </a:r>
          </a:p>
          <a:p>
            <a:pPr marL="171450" indent="-171450">
              <a:buFontTx/>
              <a:buChar char="-"/>
            </a:pPr>
            <a:r>
              <a:rPr lang="en-IE" sz="1200" b="0" i="0" u="none" strike="noStrike" kern="1200" dirty="0">
                <a:solidFill>
                  <a:schemeClr val="tx1"/>
                </a:solidFill>
                <a:effectLst/>
                <a:latin typeface="+mn-lt"/>
                <a:ea typeface="+mn-ea"/>
                <a:cs typeface="+mn-cs"/>
              </a:rPr>
              <a:t>these payments will be reckonable for the purposes of income tax. All successful participants will need to register with Revenue as self-employed and pay Schedule D income tax, where appropriate, on the BIA grant payment income from the pilot will be liable for Class S PRSI</a:t>
            </a:r>
          </a:p>
          <a:p>
            <a:pPr marL="171450" indent="-171450">
              <a:buFontTx/>
              <a:buChar char="-"/>
            </a:pPr>
            <a:r>
              <a:rPr lang="en-IE" sz="1200" b="0" i="0" u="none" strike="noStrike" kern="1200" dirty="0">
                <a:solidFill>
                  <a:schemeClr val="tx1"/>
                </a:solidFill>
                <a:effectLst/>
                <a:latin typeface="+mn-lt"/>
                <a:ea typeface="+mn-ea"/>
                <a:cs typeface="+mn-cs"/>
              </a:rPr>
              <a:t>the Department of Social Protection (DSP) will treat income from the scheme as income from self-employment for the purpose of its various means tests. This means that where a scheme includes a disregard of a certain amount of income from self-employment, that disregard will be applied to income from the basic income pilot. It should be noted that not all means-tested schemes include disregards for income from self-employment. </a:t>
            </a:r>
          </a:p>
          <a:p>
            <a:pPr marL="171450" indent="-171450">
              <a:buFontTx/>
              <a:buChar char="-"/>
            </a:pPr>
            <a:r>
              <a:rPr lang="en-IE" sz="1200" b="0" i="0" u="none" strike="noStrike" kern="1200" dirty="0">
                <a:solidFill>
                  <a:schemeClr val="tx1"/>
                </a:solidFill>
                <a:effectLst/>
                <a:latin typeface="+mn-lt"/>
                <a:ea typeface="+mn-ea"/>
                <a:cs typeface="+mn-cs"/>
              </a:rPr>
              <a:t>The extent to which this income will have an impact on a person’s DSP payment will depend on the means test for that scheme and the person’s individual circumstances (in particular whether the person and/or their spouse/partner has other means)</a:t>
            </a:r>
          </a:p>
          <a:p>
            <a:pPr marL="171450" indent="-171450">
              <a:buFontTx/>
              <a:buChar char="-"/>
            </a:pPr>
            <a:r>
              <a:rPr lang="en-IE" sz="1200" b="0" i="0" u="none" strike="noStrike" kern="1200" dirty="0">
                <a:solidFill>
                  <a:schemeClr val="tx1"/>
                </a:solidFill>
                <a:effectLst/>
                <a:latin typeface="+mn-lt"/>
                <a:ea typeface="+mn-ea"/>
                <a:cs typeface="+mn-cs"/>
              </a:rPr>
              <a:t>applicants are strongly advised to investigate what their own particular tax and social welfare situation may be should they receive payment those in receipt of a social welfare payment who receive payments from the pilot scheme should advise the Department of Social Protection of this change in their circumstances</a:t>
            </a:r>
          </a:p>
          <a:p>
            <a:endParaRPr lang="en-US" dirty="0"/>
          </a:p>
        </p:txBody>
      </p:sp>
      <p:sp>
        <p:nvSpPr>
          <p:cNvPr id="4" name="Slide Number Placeholder 3"/>
          <p:cNvSpPr>
            <a:spLocks noGrp="1"/>
          </p:cNvSpPr>
          <p:nvPr>
            <p:ph type="sldNum" sz="quarter" idx="5"/>
          </p:nvPr>
        </p:nvSpPr>
        <p:spPr/>
        <p:txBody>
          <a:bodyPr/>
          <a:lstStyle/>
          <a:p>
            <a:fld id="{D9D405AC-93B8-DB40-8449-4402BD2DE92A}" type="slidenum">
              <a:rPr lang="en-US" smtClean="0"/>
              <a:t>4</a:t>
            </a:fld>
            <a:endParaRPr lang="en-US"/>
          </a:p>
        </p:txBody>
      </p:sp>
    </p:spTree>
    <p:extLst>
      <p:ext uri="{BB962C8B-B14F-4D97-AF65-F5344CB8AC3E}">
        <p14:creationId xmlns:p14="http://schemas.microsoft.com/office/powerpoint/2010/main" val="360951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ERSI, 2019 – based on 60% of the median income - €1200 per month or €300 per week. </a:t>
            </a:r>
          </a:p>
          <a:p>
            <a:r>
              <a:rPr lang="en-US" dirty="0"/>
              <a:t>Social welfare </a:t>
            </a:r>
            <a:r>
              <a:rPr lang="en-US" dirty="0" err="1"/>
              <a:t>expenditiure</a:t>
            </a:r>
            <a:r>
              <a:rPr lang="en-US" dirty="0"/>
              <a:t> 2019 - €20.9 billion</a:t>
            </a:r>
          </a:p>
          <a:p>
            <a:endParaRPr lang="en-US" dirty="0"/>
          </a:p>
          <a:p>
            <a:r>
              <a:rPr lang="en-US" dirty="0"/>
              <a:t>John Baker and David Quinn of Universal Basic Income Ireland – €41.3m (A Model of Basic Income for Ireland, 2019) €203 per week</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The national average (mean) annual salary in Ireland was </a:t>
            </a:r>
            <a:r>
              <a:rPr lang="en-IE" dirty="0"/>
              <a:t>€50,945</a:t>
            </a:r>
            <a:r>
              <a:rPr lang="en-IE" sz="1200" b="0" i="0" u="none" strike="noStrike" kern="1200" dirty="0">
                <a:solidFill>
                  <a:schemeClr val="tx1"/>
                </a:solidFill>
                <a:effectLst/>
                <a:latin typeface="+mn-lt"/>
                <a:ea typeface="+mn-ea"/>
                <a:cs typeface="+mn-cs"/>
              </a:rPr>
              <a:t> as of Q4 2024, according to the Central Statistics Office (CSO), though the median salary of €43,221 (based on 2023 CSO data) provides a better representation of the typical worker's earnings.</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€25.2b for Social Welfare in 2024</a:t>
            </a:r>
            <a:endParaRPr lang="en-US" dirty="0"/>
          </a:p>
        </p:txBody>
      </p:sp>
      <p:sp>
        <p:nvSpPr>
          <p:cNvPr id="4" name="Slide Number Placeholder 3"/>
          <p:cNvSpPr>
            <a:spLocks noGrp="1"/>
          </p:cNvSpPr>
          <p:nvPr>
            <p:ph type="sldNum" sz="quarter" idx="5"/>
          </p:nvPr>
        </p:nvSpPr>
        <p:spPr/>
        <p:txBody>
          <a:bodyPr/>
          <a:lstStyle/>
          <a:p>
            <a:fld id="{D9D405AC-93B8-DB40-8449-4402BD2DE92A}" type="slidenum">
              <a:rPr lang="en-US" smtClean="0"/>
              <a:t>12</a:t>
            </a:fld>
            <a:endParaRPr lang="en-US"/>
          </a:p>
        </p:txBody>
      </p:sp>
    </p:spTree>
    <p:extLst>
      <p:ext uri="{BB962C8B-B14F-4D97-AF65-F5344CB8AC3E}">
        <p14:creationId xmlns:p14="http://schemas.microsoft.com/office/powerpoint/2010/main" val="210290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10BB-13CC-F70B-EB57-73B403A274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AABFBB-9DCC-C392-1D2A-FB2A74EFCF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77327F-CEF9-5D88-9237-A0F2DB7C3E64}"/>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5" name="Footer Placeholder 4">
            <a:extLst>
              <a:ext uri="{FF2B5EF4-FFF2-40B4-BE49-F238E27FC236}">
                <a16:creationId xmlns:a16="http://schemas.microsoft.com/office/drawing/2014/main" id="{F868E25E-C320-8D58-A572-525B12AFE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C2DDC-5814-D129-6709-E037915B0C4E}"/>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111756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582-142D-8462-93BE-E2F3392CB9D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124FBD-743B-7AA1-807B-98E67AD22BC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CA7D88-E514-F96E-51FC-570F8DC981B4}"/>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5" name="Footer Placeholder 4">
            <a:extLst>
              <a:ext uri="{FF2B5EF4-FFF2-40B4-BE49-F238E27FC236}">
                <a16:creationId xmlns:a16="http://schemas.microsoft.com/office/drawing/2014/main" id="{EF5F0165-B312-79FE-F804-49FBB2838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A1D66-DB74-A83C-6427-DAC4622E0463}"/>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107330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C489E-2ACF-EB67-AF34-151822EF8C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6A4727-11BF-E9F6-CA54-0EF2CDEC34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2CBA00-87FA-D109-AE7F-BA368AB2CDBF}"/>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5" name="Footer Placeholder 4">
            <a:extLst>
              <a:ext uri="{FF2B5EF4-FFF2-40B4-BE49-F238E27FC236}">
                <a16:creationId xmlns:a16="http://schemas.microsoft.com/office/drawing/2014/main" id="{86571CBE-6FF4-C5A1-FC9A-121847B56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3DC66-AFDF-A52B-B655-89C719B899F5}"/>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325461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B1EB-232A-BC08-8F86-D875231AC2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FAB873-8705-BBD6-49F2-19FEE7C06D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EE66FC-0D87-09F7-A1DA-F22A62E1BE9B}"/>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5" name="Footer Placeholder 4">
            <a:extLst>
              <a:ext uri="{FF2B5EF4-FFF2-40B4-BE49-F238E27FC236}">
                <a16:creationId xmlns:a16="http://schemas.microsoft.com/office/drawing/2014/main" id="{CE67AA2F-8D9F-6AEE-8A0D-81554AA1F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E65D8-6B47-BB0E-6BA5-5F727BC8BD61}"/>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123856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5402-5D3B-ABBB-9C4D-536B07D12F6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F3BFFE8-113C-A743-924F-DF2056D613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983C1C-F600-81D5-3251-6A151F3BBE9B}"/>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5" name="Footer Placeholder 4">
            <a:extLst>
              <a:ext uri="{FF2B5EF4-FFF2-40B4-BE49-F238E27FC236}">
                <a16:creationId xmlns:a16="http://schemas.microsoft.com/office/drawing/2014/main" id="{CCF26CE3-DD4A-C76C-8E9B-A6063E6C8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A463B-1493-40C6-9AEF-06E60AF2B5BA}"/>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214490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EA2A-FA23-09DD-901F-989EE26FD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A92721-841C-2E14-91B2-1876B823A3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230ED8-4346-D899-B8F9-69400B33C1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DE92C91-5442-E038-7A83-297EB8D988A4}"/>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6" name="Footer Placeholder 5">
            <a:extLst>
              <a:ext uri="{FF2B5EF4-FFF2-40B4-BE49-F238E27FC236}">
                <a16:creationId xmlns:a16="http://schemas.microsoft.com/office/drawing/2014/main" id="{679DCAA9-4EC8-730F-71F8-F1AB21D0E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C4C7F-447E-F172-7A51-A96D30B02BB3}"/>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47213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76ED-EAA7-76F7-7A77-57D89A44217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6CF056B-90F4-64CD-E80E-50E4CED64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2330F4-CA57-3318-D765-92C0B8F20C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1C48342-6E41-FD11-0908-A522B9390D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0ABA7C-096A-809B-AACD-CC3DD46471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241828-D638-0D11-F35A-718748E5985F}"/>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8" name="Footer Placeholder 7">
            <a:extLst>
              <a:ext uri="{FF2B5EF4-FFF2-40B4-BE49-F238E27FC236}">
                <a16:creationId xmlns:a16="http://schemas.microsoft.com/office/drawing/2014/main" id="{5AE87379-0265-2C5E-9527-A633C6B04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36E890-663D-CB5D-C8AB-5E6DD642114A}"/>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171130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2AE4-3D66-80DA-39D2-789EDA0933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C8FE017-166B-BC32-F56D-DBE68928BBBD}"/>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4" name="Footer Placeholder 3">
            <a:extLst>
              <a:ext uri="{FF2B5EF4-FFF2-40B4-BE49-F238E27FC236}">
                <a16:creationId xmlns:a16="http://schemas.microsoft.com/office/drawing/2014/main" id="{A131C69B-1879-49F8-99C6-26B52BE05A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94E662-5205-1831-C203-D3D26DE5E30B}"/>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82002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60745-D7F9-5019-C237-6315B27EB874}"/>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3" name="Footer Placeholder 2">
            <a:extLst>
              <a:ext uri="{FF2B5EF4-FFF2-40B4-BE49-F238E27FC236}">
                <a16:creationId xmlns:a16="http://schemas.microsoft.com/office/drawing/2014/main" id="{6C4C33A9-37C6-0974-FF24-8F377DACF7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A6FFA3-458F-887A-22E3-374845796709}"/>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213387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C285-6A0A-2852-524C-6988B45258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EB790-4B6E-0EC9-2E90-A2258FD50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F8C1B63-739B-78CC-14C7-2918E8530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199D68-1744-B80A-82E4-BC130A789AFE}"/>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6" name="Footer Placeholder 5">
            <a:extLst>
              <a:ext uri="{FF2B5EF4-FFF2-40B4-BE49-F238E27FC236}">
                <a16:creationId xmlns:a16="http://schemas.microsoft.com/office/drawing/2014/main" id="{396058F1-7631-0584-3C9D-AB9CB4C2F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16069-70BE-9F92-14F7-2A7CCE565561}"/>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14830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551F-0CA2-147C-80FF-274F9AC3B6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736438B-975A-5796-4C4C-5F6C53BFD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FCB5AD-5E2C-AEB5-7654-34B411518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D0C2EB-6E3C-6BA2-69DE-576E700F1FF7}"/>
              </a:ext>
            </a:extLst>
          </p:cNvPr>
          <p:cNvSpPr>
            <a:spLocks noGrp="1"/>
          </p:cNvSpPr>
          <p:nvPr>
            <p:ph type="dt" sz="half" idx="10"/>
          </p:nvPr>
        </p:nvSpPr>
        <p:spPr/>
        <p:txBody>
          <a:bodyPr/>
          <a:lstStyle/>
          <a:p>
            <a:fld id="{82043A64-23A7-7C4C-BE76-2E2368F12078}" type="datetimeFigureOut">
              <a:rPr lang="en-US" smtClean="0"/>
              <a:t>9/3/2025</a:t>
            </a:fld>
            <a:endParaRPr lang="en-US"/>
          </a:p>
        </p:txBody>
      </p:sp>
      <p:sp>
        <p:nvSpPr>
          <p:cNvPr id="6" name="Footer Placeholder 5">
            <a:extLst>
              <a:ext uri="{FF2B5EF4-FFF2-40B4-BE49-F238E27FC236}">
                <a16:creationId xmlns:a16="http://schemas.microsoft.com/office/drawing/2014/main" id="{82C93756-B8B7-D177-806A-1CF8C6745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CCA26-F2C5-47EE-D240-4BEF6B725877}"/>
              </a:ext>
            </a:extLst>
          </p:cNvPr>
          <p:cNvSpPr>
            <a:spLocks noGrp="1"/>
          </p:cNvSpPr>
          <p:nvPr>
            <p:ph type="sldNum" sz="quarter" idx="12"/>
          </p:nvPr>
        </p:nvSpPr>
        <p:spPr/>
        <p:txBody>
          <a:bodyPr/>
          <a:lstStyle/>
          <a:p>
            <a:fld id="{95965A31-DE79-414C-B5C1-03C526E32E26}" type="slidenum">
              <a:rPr lang="en-US" smtClean="0"/>
              <a:t>‹#›</a:t>
            </a:fld>
            <a:endParaRPr lang="en-US"/>
          </a:p>
        </p:txBody>
      </p:sp>
    </p:spTree>
    <p:extLst>
      <p:ext uri="{BB962C8B-B14F-4D97-AF65-F5344CB8AC3E}">
        <p14:creationId xmlns:p14="http://schemas.microsoft.com/office/powerpoint/2010/main" val="376768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AF8D0-0E71-28EC-88C2-8FB9563DC4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5BC014-2932-5106-23FB-D2CD5C938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F30BD9-6B15-62A5-0B62-8FF3E9EE2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043A64-23A7-7C4C-BE76-2E2368F12078}" type="datetimeFigureOut">
              <a:rPr lang="en-US" smtClean="0"/>
              <a:t>9/3/2025</a:t>
            </a:fld>
            <a:endParaRPr lang="en-US"/>
          </a:p>
        </p:txBody>
      </p:sp>
      <p:sp>
        <p:nvSpPr>
          <p:cNvPr id="5" name="Footer Placeholder 4">
            <a:extLst>
              <a:ext uri="{FF2B5EF4-FFF2-40B4-BE49-F238E27FC236}">
                <a16:creationId xmlns:a16="http://schemas.microsoft.com/office/drawing/2014/main" id="{050EB8B7-1FF9-CA40-DBC5-AD843C6AA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8296A9-E8B5-5219-6B3F-26528ACE4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965A31-DE79-414C-B5C1-03C526E32E26}" type="slidenum">
              <a:rPr lang="en-US" smtClean="0"/>
              <a:t>‹#›</a:t>
            </a:fld>
            <a:endParaRPr lang="en-US"/>
          </a:p>
        </p:txBody>
      </p:sp>
    </p:spTree>
    <p:extLst>
      <p:ext uri="{BB962C8B-B14F-4D97-AF65-F5344CB8AC3E}">
        <p14:creationId xmlns:p14="http://schemas.microsoft.com/office/powerpoint/2010/main" val="2362210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andfonline.com/doi/full/10.1080/09548963.2025.2525211#d1e134"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gov.ie/static/documents/BIA_Interviews_Report_2025.pdf" TargetMode="External"/><Relationship Id="rId7" Type="http://schemas.openxmlformats.org/officeDocument/2006/relationships/hyperlink" Target="https://www.youtube.com/watch?v=QBqS60OeTyw" TargetMode="External"/><Relationship Id="rId2" Type="http://schemas.openxmlformats.org/officeDocument/2006/relationships/hyperlink" Target="https://www.tandfonline.com/doi/full/10.1080/09548963.2025.2525211#d1e456" TargetMode="External"/><Relationship Id="rId1" Type="http://schemas.openxmlformats.org/officeDocument/2006/relationships/slideLayout" Target="../slideLayouts/slideLayout2.xml"/><Relationship Id="rId6" Type="http://schemas.openxmlformats.org/officeDocument/2006/relationships/hyperlink" Target="https://www.gov.ie/en/department-of-culture-communications-and-sport/publications/basic-income-for-the-arts-pilot-scheme-reports/" TargetMode="External"/><Relationship Id="rId5" Type="http://schemas.openxmlformats.org/officeDocument/2006/relationships/hyperlink" Target="https://assets.gov.ie/static/documents/life-worth-living-report-cbf69e69-f4a6-490e-b1da-abbb207267a6.pdf" TargetMode="External"/><Relationship Id="rId4" Type="http://schemas.openxmlformats.org/officeDocument/2006/relationships/hyperlink" Target="https://assets.gov.ie/static/documents/basic-income-for-the-arts-impact-assessment-first-year.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esearch.iadt.ie/en/persons/paraic-mc-quaid"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andfonline.com/doi/full/10.1080/09548963.2025.25252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pointing on a map">
            <a:extLst>
              <a:ext uri="{FF2B5EF4-FFF2-40B4-BE49-F238E27FC236}">
                <a16:creationId xmlns:a16="http://schemas.microsoft.com/office/drawing/2014/main" id="{BF35F1C8-1773-D63D-5FBD-5AEBC1027CC9}"/>
              </a:ext>
            </a:extLst>
          </p:cNvPr>
          <p:cNvPicPr>
            <a:picLocks noChangeAspect="1"/>
          </p:cNvPicPr>
          <p:nvPr/>
        </p:nvPicPr>
        <p:blipFill>
          <a:blip r:embed="rId2">
            <a:alphaModFix amt="50000"/>
          </a:blip>
          <a:srcRect l="6224" r="33653" b="15730"/>
          <a:stretch/>
        </p:blipFill>
        <p:spPr>
          <a:xfrm>
            <a:off x="-411085" y="10"/>
            <a:ext cx="12201590"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A person speaking into a microphone&#10;&#10;Description automatically generated">
            <a:extLst>
              <a:ext uri="{FF2B5EF4-FFF2-40B4-BE49-F238E27FC236}">
                <a16:creationId xmlns:a16="http://schemas.microsoft.com/office/drawing/2014/main" id="{C5A0695F-E4C7-7318-0815-5F71098C1940}"/>
              </a:ext>
            </a:extLst>
          </p:cNvPr>
          <p:cNvPicPr>
            <a:picLocks noChangeAspect="1"/>
          </p:cNvPicPr>
          <p:nvPr/>
        </p:nvPicPr>
        <p:blipFill>
          <a:blip r:embed="rId3">
            <a:alphaModFix/>
          </a:blip>
          <a:srcRect r="5377"/>
          <a:stretch/>
        </p:blipFill>
        <p:spPr>
          <a:xfrm>
            <a:off x="-9610" y="-10015"/>
            <a:ext cx="12191979" cy="6857989"/>
          </a:xfrm>
          <a:prstGeom prst="rect">
            <a:avLst/>
          </a:prstGeom>
        </p:spPr>
      </p:pic>
      <p:sp>
        <p:nvSpPr>
          <p:cNvPr id="14" name="Rectangle 13">
            <a:extLst>
              <a:ext uri="{FF2B5EF4-FFF2-40B4-BE49-F238E27FC236}">
                <a16:creationId xmlns:a16="http://schemas.microsoft.com/office/drawing/2014/main" id="{667B2F39-6404-73AB-D17E-C52C6E08A96E}"/>
              </a:ext>
            </a:extLst>
          </p:cNvPr>
          <p:cNvSpPr/>
          <p:nvPr/>
        </p:nvSpPr>
        <p:spPr>
          <a:xfrm>
            <a:off x="0" y="5542383"/>
            <a:ext cx="12182390" cy="130559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F01E812-2229-1BA5-BC78-197E6631AA4B}"/>
              </a:ext>
            </a:extLst>
          </p:cNvPr>
          <p:cNvSpPr>
            <a:spLocks noGrp="1"/>
          </p:cNvSpPr>
          <p:nvPr>
            <p:ph type="subTitle" idx="1"/>
          </p:nvPr>
        </p:nvSpPr>
        <p:spPr>
          <a:xfrm>
            <a:off x="865140" y="5651411"/>
            <a:ext cx="6295332" cy="1011375"/>
          </a:xfrm>
        </p:spPr>
        <p:txBody>
          <a:bodyPr anchor="b">
            <a:normAutofit/>
          </a:bodyPr>
          <a:lstStyle/>
          <a:p>
            <a:pPr algn="l"/>
            <a:r>
              <a:rPr lang="en-US" sz="2000" dirty="0">
                <a:solidFill>
                  <a:srgbClr val="FFFFFF"/>
                </a:solidFill>
              </a:rPr>
              <a:t>Paraic Mc Quaid</a:t>
            </a:r>
          </a:p>
          <a:p>
            <a:pPr algn="l"/>
            <a:r>
              <a:rPr lang="en-US" sz="2000" dirty="0">
                <a:solidFill>
                  <a:srgbClr val="FFFFFF"/>
                </a:solidFill>
              </a:rPr>
              <a:t>Institute of Art Design and Technology</a:t>
            </a:r>
          </a:p>
        </p:txBody>
      </p:sp>
      <p:pic>
        <p:nvPicPr>
          <p:cNvPr id="10" name="Picture 9" descr="A purple sign with white text&#10;&#10;Description automatically generated">
            <a:extLst>
              <a:ext uri="{FF2B5EF4-FFF2-40B4-BE49-F238E27FC236}">
                <a16:creationId xmlns:a16="http://schemas.microsoft.com/office/drawing/2014/main" id="{7F9031CF-3F9C-A1CA-9291-3EC41AFA423B}"/>
              </a:ext>
            </a:extLst>
          </p:cNvPr>
          <p:cNvPicPr>
            <a:picLocks noChangeAspect="1"/>
          </p:cNvPicPr>
          <p:nvPr/>
        </p:nvPicPr>
        <p:blipFill>
          <a:blip r:embed="rId4"/>
          <a:stretch>
            <a:fillRect/>
          </a:stretch>
        </p:blipFill>
        <p:spPr>
          <a:xfrm>
            <a:off x="10532109" y="5893186"/>
            <a:ext cx="1268005" cy="787002"/>
          </a:xfrm>
          <a:prstGeom prst="rect">
            <a:avLst/>
          </a:prstGeom>
        </p:spPr>
      </p:pic>
    </p:spTree>
    <p:extLst>
      <p:ext uri="{BB962C8B-B14F-4D97-AF65-F5344CB8AC3E}">
        <p14:creationId xmlns:p14="http://schemas.microsoft.com/office/powerpoint/2010/main" val="378654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BFA819-7823-C167-A5A9-E06B76D9B3A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20755A4-88BB-1765-14ED-6FCF4BD41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2E7F8-7364-117B-B75A-212293479A35}"/>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Shift in Narrative around value of arts?</a:t>
            </a:r>
          </a:p>
        </p:txBody>
      </p:sp>
      <p:sp>
        <p:nvSpPr>
          <p:cNvPr id="20" name="Rectangle 19">
            <a:extLst>
              <a:ext uri="{FF2B5EF4-FFF2-40B4-BE49-F238E27FC236}">
                <a16:creationId xmlns:a16="http://schemas.microsoft.com/office/drawing/2014/main" id="{27C8A207-9F06-95CE-090D-00C25372A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086A02-374D-132A-84C4-90DC85D18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BF731A-C59B-2847-5AA8-6652993BC0D9}"/>
              </a:ext>
            </a:extLst>
          </p:cNvPr>
          <p:cNvSpPr>
            <a:spLocks noGrp="1"/>
          </p:cNvSpPr>
          <p:nvPr>
            <p:ph idx="1"/>
          </p:nvPr>
        </p:nvSpPr>
        <p:spPr>
          <a:xfrm>
            <a:off x="1155548" y="2217343"/>
            <a:ext cx="9880893" cy="3959619"/>
          </a:xfrm>
        </p:spPr>
        <p:txBody>
          <a:bodyPr>
            <a:normAutofit/>
          </a:bodyPr>
          <a:lstStyle/>
          <a:p>
            <a:r>
              <a:rPr lang="en-US" sz="2400"/>
              <a:t>Public </a:t>
            </a:r>
            <a:r>
              <a:rPr lang="en-US" sz="2400" dirty="0"/>
              <a:t>recognition of precarious living and working conditions of artists. </a:t>
            </a:r>
          </a:p>
          <a:p>
            <a:r>
              <a:rPr lang="en-US" sz="2400" dirty="0"/>
              <a:t>The service they provided found new appreciation – culture as a connector and a mediator of experiences. </a:t>
            </a:r>
          </a:p>
          <a:p>
            <a:r>
              <a:rPr lang="en-US" sz="2400" dirty="0"/>
              <a:t>Apart from PUP there were huge increases in public spending on arts and culture. Minor increases for 10 years post recession then 2019 – 2023 73% increase in funding</a:t>
            </a:r>
          </a:p>
          <a:p>
            <a:r>
              <a:rPr lang="en-US" sz="2400" dirty="0"/>
              <a:t>Arts and Culture Recovery Taskforce Report commissioned – recommended UBI. - Minister moved to implement immediately. </a:t>
            </a:r>
          </a:p>
          <a:p>
            <a:r>
              <a:rPr lang="en-US" sz="2400" dirty="0"/>
              <a:t>No public outcry or political opposition of “why artists?” </a:t>
            </a:r>
          </a:p>
        </p:txBody>
      </p:sp>
      <p:pic>
        <p:nvPicPr>
          <p:cNvPr id="5" name="Picture 4" descr="A purple sign with white text&#10;&#10;Description automatically generated">
            <a:extLst>
              <a:ext uri="{FF2B5EF4-FFF2-40B4-BE49-F238E27FC236}">
                <a16:creationId xmlns:a16="http://schemas.microsoft.com/office/drawing/2014/main" id="{1483D281-2F53-4319-6A86-865D2467D67D}"/>
              </a:ext>
            </a:extLst>
          </p:cNvPr>
          <p:cNvPicPr>
            <a:picLocks noChangeAspect="1"/>
          </p:cNvPicPr>
          <p:nvPr/>
        </p:nvPicPr>
        <p:blipFill>
          <a:blip r:embed="rId2"/>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422642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A7E6FC-AF15-190B-DA09-E98131592E3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53AB72E0-8F24-F1C3-8354-4AE1C7B67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A70AA-4F82-2552-A78B-9865B045F211}"/>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Dark clouds on the Narrative shift?</a:t>
            </a:r>
          </a:p>
        </p:txBody>
      </p:sp>
      <p:sp>
        <p:nvSpPr>
          <p:cNvPr id="20" name="Rectangle 19">
            <a:extLst>
              <a:ext uri="{FF2B5EF4-FFF2-40B4-BE49-F238E27FC236}">
                <a16:creationId xmlns:a16="http://schemas.microsoft.com/office/drawing/2014/main" id="{099BA2C3-6119-C9D0-9CCE-EBB974BE0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382351-EB66-0AED-370A-13095D92D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792A86-4BAD-F363-956D-F6E04D3304CD}"/>
              </a:ext>
            </a:extLst>
          </p:cNvPr>
          <p:cNvSpPr>
            <a:spLocks noGrp="1"/>
          </p:cNvSpPr>
          <p:nvPr>
            <p:ph idx="1"/>
          </p:nvPr>
        </p:nvSpPr>
        <p:spPr>
          <a:xfrm>
            <a:off x="1155548" y="2217343"/>
            <a:ext cx="9880893" cy="3959619"/>
          </a:xfrm>
        </p:spPr>
        <p:txBody>
          <a:bodyPr>
            <a:normAutofit fontScale="92500" lnSpcReduction="20000"/>
          </a:bodyPr>
          <a:lstStyle/>
          <a:p>
            <a:r>
              <a:rPr lang="en-US" sz="2400" dirty="0"/>
              <a:t>Negative government narrative has crept back in. </a:t>
            </a:r>
          </a:p>
          <a:p>
            <a:r>
              <a:rPr lang="en-US" sz="2400" dirty="0"/>
              <a:t>Government have thrown a few attempts to undermine this growth in valuing of artists, by spinning certain narratives in February 2025: story appeared about waste of tax-payers money on expensive image scanner for National Gallery that could not fit into the space where it was required at a cost of €124k. The facts related to a purchase in 2017. </a:t>
            </a:r>
          </a:p>
          <a:p>
            <a:r>
              <a:rPr lang="en-US" sz="2400" dirty="0"/>
              <a:t>Newly elected Minister for Culture, Communications and Sport Patrick O’ Donovan (Fine Gael) said it has caused huge embarrassment for his department. </a:t>
            </a:r>
          </a:p>
          <a:p>
            <a:r>
              <a:rPr lang="en-US" sz="2400" dirty="0"/>
              <a:t>Arts Council of Ireland committed to a public tender €5.3m for an IT system that would help make applying for and assessing funding easier. The company failed to deliver and kept the money. </a:t>
            </a:r>
          </a:p>
          <a:p>
            <a:r>
              <a:rPr lang="en-US" sz="2400" dirty="0"/>
              <a:t>RTE – public service broadcaster – scandals around levels of pay and special private funded salary boosts</a:t>
            </a:r>
          </a:p>
        </p:txBody>
      </p:sp>
      <p:pic>
        <p:nvPicPr>
          <p:cNvPr id="5" name="Picture 4" descr="A purple sign with white text&#10;&#10;Description automatically generated">
            <a:extLst>
              <a:ext uri="{FF2B5EF4-FFF2-40B4-BE49-F238E27FC236}">
                <a16:creationId xmlns:a16="http://schemas.microsoft.com/office/drawing/2014/main" id="{26381DEC-BB88-9A65-0623-66802FD1A53A}"/>
              </a:ext>
            </a:extLst>
          </p:cNvPr>
          <p:cNvPicPr>
            <a:picLocks noChangeAspect="1"/>
          </p:cNvPicPr>
          <p:nvPr/>
        </p:nvPicPr>
        <p:blipFill>
          <a:blip r:embed="rId2"/>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74688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54E30-DBFE-0514-969E-60FBF41D8539}"/>
              </a:ext>
            </a:extLst>
          </p:cNvPr>
          <p:cNvSpPr>
            <a:spLocks noGrp="1"/>
          </p:cNvSpPr>
          <p:nvPr>
            <p:ph type="title"/>
          </p:nvPr>
        </p:nvSpPr>
        <p:spPr>
          <a:xfrm>
            <a:off x="554549" y="680289"/>
            <a:ext cx="3076017" cy="5583148"/>
          </a:xfrm>
        </p:spPr>
        <p:txBody>
          <a:bodyPr anchor="ctr">
            <a:normAutofit/>
          </a:bodyPr>
          <a:lstStyle/>
          <a:p>
            <a:pPr algn="ctr"/>
            <a:r>
              <a:rPr lang="en-US" sz="5400" dirty="0"/>
              <a:t>Costs</a:t>
            </a:r>
            <a:br>
              <a:rPr lang="en-US" sz="5400" dirty="0"/>
            </a:br>
            <a:r>
              <a:rPr lang="en-US" sz="5400" dirty="0"/>
              <a:t>&amp; Potential Costs</a:t>
            </a:r>
            <a:br>
              <a:rPr lang="en-US" sz="5400" dirty="0"/>
            </a:br>
            <a:r>
              <a:rPr lang="en-US" sz="2000" dirty="0"/>
              <a:t>(overly simplistic view – many variations)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64474A3-6D1A-CE47-F938-F859D2DEF01A}"/>
              </a:ext>
            </a:extLst>
          </p:cNvPr>
          <p:cNvGraphicFramePr>
            <a:graphicFrameLocks noGrp="1"/>
          </p:cNvGraphicFramePr>
          <p:nvPr>
            <p:ph idx="1"/>
            <p:extLst>
              <p:ext uri="{D42A27DB-BD31-4B8C-83A1-F6EECF244321}">
                <p14:modId xmlns:p14="http://schemas.microsoft.com/office/powerpoint/2010/main" val="129531912"/>
              </p:ext>
            </p:extLst>
          </p:nvPr>
        </p:nvGraphicFramePr>
        <p:xfrm>
          <a:off x="4323406" y="766763"/>
          <a:ext cx="600891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urple sign with white text&#10;&#10;Description automatically generated">
            <a:extLst>
              <a:ext uri="{FF2B5EF4-FFF2-40B4-BE49-F238E27FC236}">
                <a16:creationId xmlns:a16="http://schemas.microsoft.com/office/drawing/2014/main" id="{9524C1E5-6C39-0795-B848-78E33EAB3AEF}"/>
              </a:ext>
            </a:extLst>
          </p:cNvPr>
          <p:cNvPicPr>
            <a:picLocks noChangeAspect="1"/>
          </p:cNvPicPr>
          <p:nvPr/>
        </p:nvPicPr>
        <p:blipFill>
          <a:blip r:embed="rId8"/>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24174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CAE6-FDA3-4B8C-8964-3FF4B6B423E6}"/>
              </a:ext>
            </a:extLst>
          </p:cNvPr>
          <p:cNvSpPr>
            <a:spLocks noGrp="1"/>
          </p:cNvSpPr>
          <p:nvPr>
            <p:ph type="title"/>
          </p:nvPr>
        </p:nvSpPr>
        <p:spPr>
          <a:xfrm>
            <a:off x="762000" y="1138036"/>
            <a:ext cx="4085665" cy="1068449"/>
          </a:xfrm>
        </p:spPr>
        <p:txBody>
          <a:bodyPr anchor="t">
            <a:normAutofit/>
          </a:bodyPr>
          <a:lstStyle/>
          <a:p>
            <a:r>
              <a:rPr lang="en-US" sz="3200" dirty="0"/>
              <a:t>The Research attached to the Pilot</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5AA391-1B37-C244-1BBF-DF05F8F53B95}"/>
              </a:ext>
            </a:extLst>
          </p:cNvPr>
          <p:cNvSpPr>
            <a:spLocks noGrp="1"/>
          </p:cNvSpPr>
          <p:nvPr>
            <p:ph idx="1"/>
          </p:nvPr>
        </p:nvSpPr>
        <p:spPr>
          <a:xfrm>
            <a:off x="597160" y="2369976"/>
            <a:ext cx="5094514" cy="4198775"/>
          </a:xfrm>
        </p:spPr>
        <p:txBody>
          <a:bodyPr>
            <a:normAutofit/>
          </a:bodyPr>
          <a:lstStyle/>
          <a:p>
            <a:pPr marL="342900" indent="-342900">
              <a:buFont typeface="Arial" panose="020B0604020202020204" pitchFamily="34" charset="0"/>
              <a:buChar char="•"/>
            </a:pPr>
            <a:r>
              <a:rPr lang="en-AU" sz="2400" dirty="0"/>
              <a:t>Data collected about the treatment group (2000) and the control group (997), chosen randomly from eligible applicants (8200).</a:t>
            </a:r>
          </a:p>
          <a:p>
            <a:pPr marL="342900" indent="-342900">
              <a:buFont typeface="Arial" panose="020B0604020202020204" pitchFamily="34" charset="0"/>
              <a:buChar char="•"/>
            </a:pPr>
            <a:r>
              <a:rPr lang="en-AU" sz="2400" dirty="0"/>
              <a:t>6 goals – themes of research formed through stakeholder consultation (150).</a:t>
            </a:r>
          </a:p>
          <a:p>
            <a:pPr marL="342900" indent="-342900">
              <a:buFont typeface="Arial" panose="020B0604020202020204" pitchFamily="34" charset="0"/>
              <a:buChar char="•"/>
            </a:pPr>
            <a:r>
              <a:rPr lang="en-AU" sz="2400" dirty="0"/>
              <a:t>Survey every 6 months.</a:t>
            </a:r>
          </a:p>
          <a:p>
            <a:pPr marL="342900" indent="-342900">
              <a:buFont typeface="Arial" panose="020B0604020202020204" pitchFamily="34" charset="0"/>
              <a:buChar char="•"/>
            </a:pPr>
            <a:r>
              <a:rPr lang="en-AU" sz="2400" dirty="0"/>
              <a:t>Self-reporting.</a:t>
            </a:r>
          </a:p>
        </p:txBody>
      </p:sp>
      <p:pic>
        <p:nvPicPr>
          <p:cNvPr id="7" name="Picture 6">
            <a:extLst>
              <a:ext uri="{FF2B5EF4-FFF2-40B4-BE49-F238E27FC236}">
                <a16:creationId xmlns:a16="http://schemas.microsoft.com/office/drawing/2014/main" id="{59B3C7B0-3151-68A9-4A91-10C2E7522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471" y="650561"/>
            <a:ext cx="6329082" cy="5925068"/>
          </a:xfrm>
          <a:prstGeom prst="rect">
            <a:avLst/>
          </a:prstGeom>
        </p:spPr>
      </p:pic>
    </p:spTree>
    <p:extLst>
      <p:ext uri="{BB962C8B-B14F-4D97-AF65-F5344CB8AC3E}">
        <p14:creationId xmlns:p14="http://schemas.microsoft.com/office/powerpoint/2010/main" val="250868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D1DE-E88D-D40A-1061-A186FC3FB2D8}"/>
              </a:ext>
            </a:extLst>
          </p:cNvPr>
          <p:cNvSpPr>
            <a:spLocks noGrp="1"/>
          </p:cNvSpPr>
          <p:nvPr>
            <p:ph type="title"/>
          </p:nvPr>
        </p:nvSpPr>
        <p:spPr>
          <a:xfrm>
            <a:off x="762000" y="1138036"/>
            <a:ext cx="6678706" cy="636973"/>
          </a:xfrm>
        </p:spPr>
        <p:txBody>
          <a:bodyPr anchor="t">
            <a:normAutofit fontScale="90000"/>
          </a:bodyPr>
          <a:lstStyle/>
          <a:p>
            <a:r>
              <a:rPr lang="en-US" sz="3200" dirty="0"/>
              <a:t>Key Findings Quantitative Report May 2024</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C1B72C-83C7-0C13-85FA-19901414319E}"/>
              </a:ext>
            </a:extLst>
          </p:cNvPr>
          <p:cNvSpPr>
            <a:spLocks noGrp="1"/>
          </p:cNvSpPr>
          <p:nvPr>
            <p:ph idx="1"/>
          </p:nvPr>
        </p:nvSpPr>
        <p:spPr>
          <a:xfrm>
            <a:off x="762000" y="1903446"/>
            <a:ext cx="6851780" cy="4739950"/>
          </a:xfrm>
        </p:spPr>
        <p:txBody>
          <a:bodyPr>
            <a:noAutofit/>
          </a:bodyPr>
          <a:lstStyle/>
          <a:p>
            <a:r>
              <a:rPr lang="en-AU" sz="2400" dirty="0"/>
              <a:t>Artists - very high levels of enforced deprivation rates. </a:t>
            </a:r>
          </a:p>
          <a:p>
            <a:r>
              <a:rPr lang="en-AU" sz="2400" dirty="0"/>
              <a:t>Artists invest 40% of the BI back into material costs of their work. </a:t>
            </a:r>
          </a:p>
          <a:p>
            <a:r>
              <a:rPr lang="en-AU" sz="2400" dirty="0"/>
              <a:t>Participants have been able to turn down some unpaid work.</a:t>
            </a:r>
          </a:p>
          <a:p>
            <a:r>
              <a:rPr lang="en-AU" sz="2400" dirty="0"/>
              <a:t>Life satisfaction higher than the control group</a:t>
            </a:r>
          </a:p>
          <a:p>
            <a:r>
              <a:rPr lang="en-AU" sz="2400" dirty="0"/>
              <a:t>Spend less time on work outside of arts practice – more time on their practice.</a:t>
            </a:r>
          </a:p>
          <a:p>
            <a:r>
              <a:rPr lang="en-AU" sz="2400" dirty="0"/>
              <a:t>The level of payment not indexed to inflation</a:t>
            </a:r>
          </a:p>
        </p:txBody>
      </p:sp>
      <p:pic>
        <p:nvPicPr>
          <p:cNvPr id="4" name="Picture 3" descr="A person with his mouth open on a computer&#10;&#10;Description automatically generated">
            <a:extLst>
              <a:ext uri="{FF2B5EF4-FFF2-40B4-BE49-F238E27FC236}">
                <a16:creationId xmlns:a16="http://schemas.microsoft.com/office/drawing/2014/main" id="{E37F4E81-D8D0-E181-A056-F38615839D99}"/>
              </a:ext>
            </a:extLst>
          </p:cNvPr>
          <p:cNvPicPr>
            <a:picLocks noChangeAspect="1"/>
          </p:cNvPicPr>
          <p:nvPr/>
        </p:nvPicPr>
        <p:blipFill>
          <a:blip r:embed="rId2"/>
          <a:srcRect l="15141" r="47084"/>
          <a:stretch>
            <a:fillRect/>
          </a:stretch>
        </p:blipFill>
        <p:spPr>
          <a:xfrm>
            <a:off x="8483905" y="0"/>
            <a:ext cx="3708095" cy="6858000"/>
          </a:xfrm>
          <a:prstGeom prst="rect">
            <a:avLst/>
          </a:prstGeom>
        </p:spPr>
      </p:pic>
    </p:spTree>
    <p:extLst>
      <p:ext uri="{BB962C8B-B14F-4D97-AF65-F5344CB8AC3E}">
        <p14:creationId xmlns:p14="http://schemas.microsoft.com/office/powerpoint/2010/main" val="372141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D1DE-E88D-D40A-1061-A186FC3FB2D8}"/>
              </a:ext>
            </a:extLst>
          </p:cNvPr>
          <p:cNvSpPr>
            <a:spLocks noGrp="1"/>
          </p:cNvSpPr>
          <p:nvPr>
            <p:ph type="title"/>
          </p:nvPr>
        </p:nvSpPr>
        <p:spPr>
          <a:xfrm>
            <a:off x="762000" y="1138036"/>
            <a:ext cx="6589059" cy="616113"/>
          </a:xfrm>
        </p:spPr>
        <p:txBody>
          <a:bodyPr anchor="t">
            <a:normAutofit fontScale="90000"/>
          </a:bodyPr>
          <a:lstStyle/>
          <a:p>
            <a:r>
              <a:rPr lang="en-US" sz="3200" dirty="0"/>
              <a:t>Key Findings Quantitative Report May 2024</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C1B72C-83C7-0C13-85FA-19901414319E}"/>
              </a:ext>
            </a:extLst>
          </p:cNvPr>
          <p:cNvSpPr>
            <a:spLocks noGrp="1"/>
          </p:cNvSpPr>
          <p:nvPr>
            <p:ph idx="1"/>
          </p:nvPr>
        </p:nvSpPr>
        <p:spPr>
          <a:xfrm>
            <a:off x="578498" y="1754156"/>
            <a:ext cx="7035282" cy="4907902"/>
          </a:xfrm>
        </p:spPr>
        <p:txBody>
          <a:bodyPr>
            <a:noAutofit/>
          </a:bodyPr>
          <a:lstStyle/>
          <a:p>
            <a:r>
              <a:rPr lang="en-IE" sz="2400" dirty="0">
                <a:latin typeface="Calibri" panose="020F0502020204030204" pitchFamily="34" charset="0"/>
              </a:rPr>
              <a:t>“</a:t>
            </a:r>
            <a:r>
              <a:rPr lang="en-IE" sz="2400" dirty="0">
                <a:effectLst/>
                <a:latin typeface="Calibri" panose="020F0502020204030204" pitchFamily="34" charset="0"/>
              </a:rPr>
              <a:t>BIA payment is having a consistent, statistically significant impact on almost all indicators; affecting practice development, sectoral retention, well- being, and deprivation.”</a:t>
            </a:r>
          </a:p>
          <a:p>
            <a:r>
              <a:rPr lang="en-IE" sz="2400" dirty="0">
                <a:effectLst/>
                <a:latin typeface="Calibri" panose="020F0502020204030204" pitchFamily="34" charset="0"/>
              </a:rPr>
              <a:t>12% more time on their practice, 14% more time on experimentation</a:t>
            </a:r>
            <a:r>
              <a:rPr lang="en-IE" sz="2400" dirty="0">
                <a:latin typeface="Calibri" panose="020F0502020204030204" pitchFamily="34" charset="0"/>
              </a:rPr>
              <a:t>, More art made 65%</a:t>
            </a:r>
          </a:p>
          <a:p>
            <a:r>
              <a:rPr lang="en-IE" sz="2400" dirty="0">
                <a:latin typeface="Calibri" panose="020F0502020204030204" pitchFamily="34" charset="0"/>
              </a:rPr>
              <a:t>Impacts have plateaued since the 6 months marker.</a:t>
            </a:r>
          </a:p>
          <a:p>
            <a:r>
              <a:rPr lang="en-IE" sz="2400" dirty="0">
                <a:latin typeface="Calibri" panose="020F0502020204030204" pitchFamily="34" charset="0"/>
              </a:rPr>
              <a:t>Most significant plateau is deprivation rates. It has not brought artists to levels of deprivation rate of rest of society. </a:t>
            </a:r>
          </a:p>
          <a:p>
            <a:r>
              <a:rPr lang="en-IE" sz="2400" dirty="0">
                <a:latin typeface="Calibri" panose="020F0502020204030204" pitchFamily="34" charset="0"/>
              </a:rPr>
              <a:t>But moved them in this direction.  </a:t>
            </a:r>
            <a:r>
              <a:rPr lang="en-IE" sz="2400" dirty="0">
                <a:effectLst/>
                <a:latin typeface="Calibri" panose="020F0502020204030204" pitchFamily="34" charset="0"/>
              </a:rPr>
              <a:t> </a:t>
            </a:r>
            <a:endParaRPr lang="en-AU" sz="2400" dirty="0"/>
          </a:p>
        </p:txBody>
      </p:sp>
      <p:pic>
        <p:nvPicPr>
          <p:cNvPr id="6" name="Picture 5" descr="A group of paint cans&#10;&#10;Description automatically generated">
            <a:extLst>
              <a:ext uri="{FF2B5EF4-FFF2-40B4-BE49-F238E27FC236}">
                <a16:creationId xmlns:a16="http://schemas.microsoft.com/office/drawing/2014/main" id="{01D5AA27-A2DC-B81A-2860-025517FDE71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l="-1" r="58662"/>
          <a:stretch/>
        </p:blipFill>
        <p:spPr>
          <a:xfrm>
            <a:off x="7922835" y="3"/>
            <a:ext cx="4269165" cy="6857997"/>
          </a:xfrm>
          <a:prstGeom prst="rect">
            <a:avLst/>
          </a:prstGeom>
        </p:spPr>
      </p:pic>
    </p:spTree>
    <p:extLst>
      <p:ext uri="{BB962C8B-B14F-4D97-AF65-F5344CB8AC3E}">
        <p14:creationId xmlns:p14="http://schemas.microsoft.com/office/powerpoint/2010/main" val="398870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EDD8-A443-4150-DCA9-55EE608BF7A9}"/>
              </a:ext>
            </a:extLst>
          </p:cNvPr>
          <p:cNvSpPr>
            <a:spLocks noGrp="1"/>
          </p:cNvSpPr>
          <p:nvPr>
            <p:ph type="title"/>
          </p:nvPr>
        </p:nvSpPr>
        <p:spPr/>
        <p:txBody>
          <a:bodyPr>
            <a:normAutofit/>
          </a:bodyPr>
          <a:lstStyle/>
          <a:p>
            <a:r>
              <a:rPr lang="en-US" dirty="0"/>
              <a:t>Key findings from qualitative report May 2025</a:t>
            </a:r>
            <a:br>
              <a:rPr lang="en-US" dirty="0"/>
            </a:br>
            <a:r>
              <a:rPr lang="en-US" sz="2000" dirty="0"/>
              <a:t>“</a:t>
            </a:r>
            <a:r>
              <a:rPr lang="en-US" sz="2200" dirty="0"/>
              <a:t>Basic Income for the Arts in Ireland – Qualitative Report”, Dr. Jenny Dagg, 2025.</a:t>
            </a:r>
          </a:p>
        </p:txBody>
      </p:sp>
      <p:sp>
        <p:nvSpPr>
          <p:cNvPr id="3" name="Content Placeholder 2">
            <a:extLst>
              <a:ext uri="{FF2B5EF4-FFF2-40B4-BE49-F238E27FC236}">
                <a16:creationId xmlns:a16="http://schemas.microsoft.com/office/drawing/2014/main" id="{4EBDDF51-9013-B72C-7F33-6EA07C997A2B}"/>
              </a:ext>
            </a:extLst>
          </p:cNvPr>
          <p:cNvSpPr>
            <a:spLocks noGrp="1"/>
          </p:cNvSpPr>
          <p:nvPr>
            <p:ph sz="half" idx="1"/>
          </p:nvPr>
        </p:nvSpPr>
        <p:spPr/>
        <p:txBody>
          <a:bodyPr>
            <a:normAutofit fontScale="92500" lnSpcReduction="20000"/>
          </a:bodyPr>
          <a:lstStyle/>
          <a:p>
            <a:pPr marL="0" indent="0">
              <a:buNone/>
            </a:pPr>
            <a:r>
              <a:rPr lang="en-US" b="1" dirty="0"/>
              <a:t>Successes:</a:t>
            </a:r>
          </a:p>
          <a:p>
            <a:r>
              <a:rPr lang="en-US" dirty="0"/>
              <a:t>Financial Stability and wellbeing – reduction in financial stress.</a:t>
            </a:r>
          </a:p>
          <a:p>
            <a:r>
              <a:rPr lang="en-US" dirty="0"/>
              <a:t>Creative autonomy – more time and greater self direction</a:t>
            </a:r>
          </a:p>
          <a:p>
            <a:r>
              <a:rPr lang="en-US" dirty="0"/>
              <a:t>Increased self-efficacy – felt more empowered, confident, and validated in their professional and personal lives</a:t>
            </a:r>
          </a:p>
          <a:p>
            <a:r>
              <a:rPr lang="en-US" dirty="0"/>
              <a:t>Practice and production – more time dedicated to their artistic work</a:t>
            </a:r>
          </a:p>
        </p:txBody>
      </p:sp>
      <p:sp>
        <p:nvSpPr>
          <p:cNvPr id="5" name="Content Placeholder 4">
            <a:extLst>
              <a:ext uri="{FF2B5EF4-FFF2-40B4-BE49-F238E27FC236}">
                <a16:creationId xmlns:a16="http://schemas.microsoft.com/office/drawing/2014/main" id="{E1AC35CE-038C-429F-1A6B-FB7D12176F79}"/>
              </a:ext>
            </a:extLst>
          </p:cNvPr>
          <p:cNvSpPr>
            <a:spLocks noGrp="1"/>
          </p:cNvSpPr>
          <p:nvPr>
            <p:ph sz="half" idx="2"/>
          </p:nvPr>
        </p:nvSpPr>
        <p:spPr/>
        <p:txBody>
          <a:bodyPr>
            <a:normAutofit fontScale="92500" lnSpcReduction="20000"/>
          </a:bodyPr>
          <a:lstStyle/>
          <a:p>
            <a:pPr marL="0" indent="0">
              <a:buNone/>
            </a:pPr>
            <a:r>
              <a:rPr lang="en-US" b="1" dirty="0"/>
              <a:t>Challenges:</a:t>
            </a:r>
          </a:p>
          <a:p>
            <a:r>
              <a:rPr lang="en-US" dirty="0"/>
              <a:t>Impact on Disabled and Migrant artists</a:t>
            </a:r>
          </a:p>
          <a:p>
            <a:r>
              <a:rPr lang="en-US" dirty="0"/>
              <a:t>Disparities between participating and non-participating artists – guilt</a:t>
            </a:r>
          </a:p>
          <a:p>
            <a:r>
              <a:rPr lang="en-US" dirty="0"/>
              <a:t>Precarity anxiety – about the scheme coming to an end. </a:t>
            </a:r>
          </a:p>
          <a:p>
            <a:r>
              <a:rPr lang="en-US" dirty="0"/>
              <a:t>Challenges of the broader socio-economic context</a:t>
            </a:r>
          </a:p>
          <a:p>
            <a:r>
              <a:rPr lang="en-US" dirty="0"/>
              <a:t>Stresses about budgeting and tax obligations. </a:t>
            </a:r>
          </a:p>
        </p:txBody>
      </p:sp>
      <p:pic>
        <p:nvPicPr>
          <p:cNvPr id="4" name="Picture 3" descr="A purple sign with white text&#10;&#10;Description automatically generated">
            <a:extLst>
              <a:ext uri="{FF2B5EF4-FFF2-40B4-BE49-F238E27FC236}">
                <a16:creationId xmlns:a16="http://schemas.microsoft.com/office/drawing/2014/main" id="{7B9746FC-A806-1026-78F7-B295C597FC06}"/>
              </a:ext>
            </a:extLst>
          </p:cNvPr>
          <p:cNvPicPr>
            <a:picLocks noChangeAspect="1"/>
          </p:cNvPicPr>
          <p:nvPr/>
        </p:nvPicPr>
        <p:blipFill>
          <a:blip r:embed="rId2"/>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98339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230F-198A-39A1-F8D1-3D952A7443C9}"/>
              </a:ext>
            </a:extLst>
          </p:cNvPr>
          <p:cNvSpPr>
            <a:spLocks noGrp="1"/>
          </p:cNvSpPr>
          <p:nvPr>
            <p:ph type="title"/>
          </p:nvPr>
        </p:nvSpPr>
        <p:spPr/>
        <p:txBody>
          <a:bodyPr/>
          <a:lstStyle/>
          <a:p>
            <a:r>
              <a:rPr lang="en-US" dirty="0"/>
              <a:t>What next?</a:t>
            </a:r>
          </a:p>
        </p:txBody>
      </p:sp>
      <p:sp>
        <p:nvSpPr>
          <p:cNvPr id="5" name="Content Placeholder 4">
            <a:extLst>
              <a:ext uri="{FF2B5EF4-FFF2-40B4-BE49-F238E27FC236}">
                <a16:creationId xmlns:a16="http://schemas.microsoft.com/office/drawing/2014/main" id="{31EE3C3B-23CA-608C-77F3-28176AF813B4}"/>
              </a:ext>
            </a:extLst>
          </p:cNvPr>
          <p:cNvSpPr>
            <a:spLocks noGrp="1"/>
          </p:cNvSpPr>
          <p:nvPr>
            <p:ph idx="1"/>
          </p:nvPr>
        </p:nvSpPr>
        <p:spPr>
          <a:xfrm>
            <a:off x="838200" y="1825625"/>
            <a:ext cx="8323729" cy="4351338"/>
          </a:xfrm>
        </p:spPr>
        <p:txBody>
          <a:bodyPr>
            <a:normAutofit fontScale="85000" lnSpcReduction="20000"/>
          </a:bodyPr>
          <a:lstStyle/>
          <a:p>
            <a:r>
              <a:rPr lang="en-US" dirty="0"/>
              <a:t>Commitment by current Minister for Arts and Culture</a:t>
            </a:r>
          </a:p>
          <a:p>
            <a:r>
              <a:rPr lang="en-US" dirty="0"/>
              <a:t>Election manifestos of November 2024 – many parties in clear support</a:t>
            </a:r>
          </a:p>
          <a:p>
            <a:r>
              <a:rPr lang="en-US" dirty="0"/>
              <a:t>Green Party lost 11 government seats, has no elected representatives in government and only 1 in opposition.</a:t>
            </a:r>
          </a:p>
          <a:p>
            <a:r>
              <a:rPr lang="en-US" dirty="0"/>
              <a:t>Coalition government of Fianna Fail and Fine Gael and some ind.  </a:t>
            </a:r>
          </a:p>
          <a:p>
            <a:r>
              <a:rPr lang="en-US" dirty="0"/>
              <a:t>Welfare policy or arts  policy? </a:t>
            </a:r>
          </a:p>
          <a:p>
            <a:r>
              <a:rPr lang="en-AU" dirty="0"/>
              <a:t>Will there be a UBI in Ireland?</a:t>
            </a:r>
          </a:p>
          <a:p>
            <a:r>
              <a:rPr lang="en-AU" dirty="0"/>
              <a:t>Proven to impact on deprivation rates, career sustainability etc.</a:t>
            </a:r>
          </a:p>
          <a:p>
            <a:r>
              <a:rPr lang="en-AU" dirty="0"/>
              <a:t>But cannot be effective without reducing inequality in areas of housing, education, healthcare, childcare, gender, etc. </a:t>
            </a:r>
          </a:p>
          <a:p>
            <a:pPr marL="0" indent="0">
              <a:buNone/>
            </a:pPr>
            <a:endParaRPr lang="en-AU" dirty="0"/>
          </a:p>
          <a:p>
            <a:endParaRPr lang="en-US" dirty="0"/>
          </a:p>
        </p:txBody>
      </p:sp>
      <p:pic>
        <p:nvPicPr>
          <p:cNvPr id="3" name="Picture 2" descr="A purple sign with white text&#10;&#10;Description automatically generated">
            <a:extLst>
              <a:ext uri="{FF2B5EF4-FFF2-40B4-BE49-F238E27FC236}">
                <a16:creationId xmlns:a16="http://schemas.microsoft.com/office/drawing/2014/main" id="{87157417-2C35-739E-E2CB-EAD124050AA0}"/>
              </a:ext>
            </a:extLst>
          </p:cNvPr>
          <p:cNvPicPr>
            <a:picLocks noChangeAspect="1"/>
          </p:cNvPicPr>
          <p:nvPr/>
        </p:nvPicPr>
        <p:blipFill>
          <a:blip r:embed="rId2"/>
          <a:stretch>
            <a:fillRect/>
          </a:stretch>
        </p:blipFill>
        <p:spPr>
          <a:xfrm>
            <a:off x="10682514" y="5861421"/>
            <a:ext cx="1156240" cy="717634"/>
          </a:xfrm>
          <a:prstGeom prst="rect">
            <a:avLst/>
          </a:prstGeom>
        </p:spPr>
      </p:pic>
      <p:pic>
        <p:nvPicPr>
          <p:cNvPr id="2050" name="Picture 2" descr="Are you an artist getting the Basic Income for the Arts payment (BIA)? 💸  The BIA payment has been extended by 6 months until February 2026. The BIA  is €325 a week,">
            <a:extLst>
              <a:ext uri="{FF2B5EF4-FFF2-40B4-BE49-F238E27FC236}">
                <a16:creationId xmlns:a16="http://schemas.microsoft.com/office/drawing/2014/main" id="{CCF2B292-EB59-F2EE-34A3-D7B5C0440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929" y="0"/>
            <a:ext cx="3030071" cy="378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70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52B68-EE94-F7D3-23A1-A57C88B81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6329B-568F-5EFB-D051-12A5D1D2651C}"/>
              </a:ext>
            </a:extLst>
          </p:cNvPr>
          <p:cNvSpPr>
            <a:spLocks noGrp="1"/>
          </p:cNvSpPr>
          <p:nvPr>
            <p:ph type="title"/>
          </p:nvPr>
        </p:nvSpPr>
        <p:spPr/>
        <p:txBody>
          <a:bodyPr/>
          <a:lstStyle/>
          <a:p>
            <a:r>
              <a:rPr lang="en-US" dirty="0"/>
              <a:t>What next?</a:t>
            </a:r>
          </a:p>
        </p:txBody>
      </p:sp>
      <p:sp>
        <p:nvSpPr>
          <p:cNvPr id="5" name="Content Placeholder 4">
            <a:extLst>
              <a:ext uri="{FF2B5EF4-FFF2-40B4-BE49-F238E27FC236}">
                <a16:creationId xmlns:a16="http://schemas.microsoft.com/office/drawing/2014/main" id="{FDCE079B-769D-647E-C1FC-8DE853B6BF32}"/>
              </a:ext>
            </a:extLst>
          </p:cNvPr>
          <p:cNvSpPr>
            <a:spLocks noGrp="1"/>
          </p:cNvSpPr>
          <p:nvPr>
            <p:ph idx="1"/>
          </p:nvPr>
        </p:nvSpPr>
        <p:spPr>
          <a:xfrm>
            <a:off x="838200" y="1825624"/>
            <a:ext cx="8431306" cy="4521387"/>
          </a:xfrm>
        </p:spPr>
        <p:txBody>
          <a:bodyPr>
            <a:normAutofit/>
          </a:bodyPr>
          <a:lstStyle/>
          <a:p>
            <a:r>
              <a:rPr lang="en-AU" dirty="0"/>
              <a:t>12</a:t>
            </a:r>
            <a:r>
              <a:rPr lang="en-AU" baseline="30000" dirty="0"/>
              <a:t>th</a:t>
            </a:r>
            <a:r>
              <a:rPr lang="en-AU" dirty="0"/>
              <a:t> August Minister Patrick O’ Donovan launched a public consultation:</a:t>
            </a:r>
          </a:p>
          <a:p>
            <a:r>
              <a:rPr lang="en-AU" dirty="0"/>
              <a:t>From the short survey there are clear intentions of the Department to: get rid of the non-means tested element; and treat it as a </a:t>
            </a:r>
            <a:r>
              <a:rPr lang="en-AU" dirty="0" err="1"/>
              <a:t>kickstarter</a:t>
            </a:r>
            <a:r>
              <a:rPr lang="en-AU" dirty="0"/>
              <a:t> rather than continuous payment in recognition of contribution to society. . </a:t>
            </a:r>
          </a:p>
          <a:p>
            <a:endParaRPr lang="en-AU" dirty="0"/>
          </a:p>
          <a:p>
            <a:endParaRPr lang="en-AU" dirty="0"/>
          </a:p>
          <a:p>
            <a:pPr marL="0" indent="0">
              <a:buNone/>
            </a:pPr>
            <a:endParaRPr lang="en-AU" dirty="0"/>
          </a:p>
          <a:p>
            <a:endParaRPr lang="en-US" dirty="0"/>
          </a:p>
        </p:txBody>
      </p:sp>
      <p:pic>
        <p:nvPicPr>
          <p:cNvPr id="3" name="Picture 2" descr="A purple sign with white text&#10;&#10;Description automatically generated">
            <a:extLst>
              <a:ext uri="{FF2B5EF4-FFF2-40B4-BE49-F238E27FC236}">
                <a16:creationId xmlns:a16="http://schemas.microsoft.com/office/drawing/2014/main" id="{0F5017E2-E3AF-A7FB-4964-24A8FAAE86D0}"/>
              </a:ext>
            </a:extLst>
          </p:cNvPr>
          <p:cNvPicPr>
            <a:picLocks noChangeAspect="1"/>
          </p:cNvPicPr>
          <p:nvPr/>
        </p:nvPicPr>
        <p:blipFill>
          <a:blip r:embed="rId2"/>
          <a:stretch>
            <a:fillRect/>
          </a:stretch>
        </p:blipFill>
        <p:spPr>
          <a:xfrm>
            <a:off x="10682514" y="5861421"/>
            <a:ext cx="1156240" cy="717634"/>
          </a:xfrm>
          <a:prstGeom prst="rect">
            <a:avLst/>
          </a:prstGeom>
        </p:spPr>
      </p:pic>
      <p:pic>
        <p:nvPicPr>
          <p:cNvPr id="6" name="Picture 5" descr="A white background with black text&#10;&#10;AI-generated content may be incorrect.">
            <a:extLst>
              <a:ext uri="{FF2B5EF4-FFF2-40B4-BE49-F238E27FC236}">
                <a16:creationId xmlns:a16="http://schemas.microsoft.com/office/drawing/2014/main" id="{123BD69F-9C15-0A64-E6D6-67957E956C34}"/>
              </a:ext>
            </a:extLst>
          </p:cNvPr>
          <p:cNvPicPr>
            <a:picLocks noChangeAspect="1"/>
          </p:cNvPicPr>
          <p:nvPr/>
        </p:nvPicPr>
        <p:blipFill>
          <a:blip r:embed="rId3"/>
          <a:stretch>
            <a:fillRect/>
          </a:stretch>
        </p:blipFill>
        <p:spPr>
          <a:xfrm>
            <a:off x="1107142" y="4320988"/>
            <a:ext cx="7721600" cy="2385406"/>
          </a:xfrm>
          <a:prstGeom prst="rect">
            <a:avLst/>
          </a:prstGeom>
        </p:spPr>
      </p:pic>
      <p:pic>
        <p:nvPicPr>
          <p:cNvPr id="1026" name="Picture 2" descr="JOIN THE CAMPAIGN TO RETAIN, EXTEND AND EXPAND THE BASIC ...">
            <a:extLst>
              <a:ext uri="{FF2B5EF4-FFF2-40B4-BE49-F238E27FC236}">
                <a16:creationId xmlns:a16="http://schemas.microsoft.com/office/drawing/2014/main" id="{2837E5D4-8DC4-78A4-BC50-D199DF307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38" y="0"/>
            <a:ext cx="3082968" cy="385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4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62ADD-33DA-B557-DED8-F1DD01EE2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1F6F1-6CBA-DDF2-F014-4313D5416294}"/>
              </a:ext>
            </a:extLst>
          </p:cNvPr>
          <p:cNvSpPr>
            <a:spLocks noGrp="1"/>
          </p:cNvSpPr>
          <p:nvPr>
            <p:ph type="title"/>
          </p:nvPr>
        </p:nvSpPr>
        <p:spPr/>
        <p:txBody>
          <a:bodyPr/>
          <a:lstStyle/>
          <a:p>
            <a:r>
              <a:rPr lang="en-US" dirty="0"/>
              <a:t>What next?</a:t>
            </a:r>
          </a:p>
        </p:txBody>
      </p:sp>
      <p:sp>
        <p:nvSpPr>
          <p:cNvPr id="5" name="Content Placeholder 4">
            <a:extLst>
              <a:ext uri="{FF2B5EF4-FFF2-40B4-BE49-F238E27FC236}">
                <a16:creationId xmlns:a16="http://schemas.microsoft.com/office/drawing/2014/main" id="{76EEEF1A-ECBC-1B18-BD65-5656AC33B72E}"/>
              </a:ext>
            </a:extLst>
          </p:cNvPr>
          <p:cNvSpPr>
            <a:spLocks noGrp="1"/>
          </p:cNvSpPr>
          <p:nvPr>
            <p:ph idx="1"/>
          </p:nvPr>
        </p:nvSpPr>
        <p:spPr/>
        <p:txBody>
          <a:bodyPr>
            <a:normAutofit/>
          </a:bodyPr>
          <a:lstStyle/>
          <a:p>
            <a:r>
              <a:rPr lang="en-AU" dirty="0"/>
              <a:t>Most recent survey:</a:t>
            </a:r>
          </a:p>
          <a:p>
            <a:endParaRPr lang="en-AU" dirty="0"/>
          </a:p>
          <a:p>
            <a:pPr marL="0" indent="0">
              <a:buNone/>
            </a:pPr>
            <a:endParaRPr lang="en-AU" dirty="0"/>
          </a:p>
          <a:p>
            <a:endParaRPr lang="en-US" dirty="0"/>
          </a:p>
        </p:txBody>
      </p:sp>
      <p:pic>
        <p:nvPicPr>
          <p:cNvPr id="3" name="Picture 2" descr="A purple sign with white text&#10;&#10;Description automatically generated">
            <a:extLst>
              <a:ext uri="{FF2B5EF4-FFF2-40B4-BE49-F238E27FC236}">
                <a16:creationId xmlns:a16="http://schemas.microsoft.com/office/drawing/2014/main" id="{8FDA7EFC-FC61-DE6F-C981-F97A1667A39B}"/>
              </a:ext>
            </a:extLst>
          </p:cNvPr>
          <p:cNvPicPr>
            <a:picLocks noChangeAspect="1"/>
          </p:cNvPicPr>
          <p:nvPr/>
        </p:nvPicPr>
        <p:blipFill>
          <a:blip r:embed="rId2"/>
          <a:stretch>
            <a:fillRect/>
          </a:stretch>
        </p:blipFill>
        <p:spPr>
          <a:xfrm>
            <a:off x="10682514" y="5861421"/>
            <a:ext cx="1156240" cy="717634"/>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4C12B1C8-2D7F-9B26-A49B-F8B581E47D29}"/>
              </a:ext>
            </a:extLst>
          </p:cNvPr>
          <p:cNvPicPr>
            <a:picLocks noChangeAspect="1"/>
          </p:cNvPicPr>
          <p:nvPr/>
        </p:nvPicPr>
        <p:blipFill>
          <a:blip r:embed="rId3"/>
          <a:stretch>
            <a:fillRect/>
          </a:stretch>
        </p:blipFill>
        <p:spPr>
          <a:xfrm>
            <a:off x="1536700" y="2410009"/>
            <a:ext cx="7772400" cy="1591285"/>
          </a:xfrm>
          <a:prstGeom prst="rect">
            <a:avLst/>
          </a:prstGeom>
        </p:spPr>
      </p:pic>
      <p:pic>
        <p:nvPicPr>
          <p:cNvPr id="9" name="Picture 8" descr="A white background with black text&#10;&#10;AI-generated content may be incorrect.">
            <a:extLst>
              <a:ext uri="{FF2B5EF4-FFF2-40B4-BE49-F238E27FC236}">
                <a16:creationId xmlns:a16="http://schemas.microsoft.com/office/drawing/2014/main" id="{1E8527BF-D2F0-D006-F606-8F4B2C4B6930}"/>
              </a:ext>
            </a:extLst>
          </p:cNvPr>
          <p:cNvPicPr>
            <a:picLocks noChangeAspect="1"/>
          </p:cNvPicPr>
          <p:nvPr/>
        </p:nvPicPr>
        <p:blipFill>
          <a:blip r:embed="rId4"/>
          <a:stretch>
            <a:fillRect/>
          </a:stretch>
        </p:blipFill>
        <p:spPr>
          <a:xfrm>
            <a:off x="1536700" y="3895877"/>
            <a:ext cx="6262594" cy="1965544"/>
          </a:xfrm>
          <a:prstGeom prst="rect">
            <a:avLst/>
          </a:prstGeom>
        </p:spPr>
      </p:pic>
    </p:spTree>
    <p:extLst>
      <p:ext uri="{BB962C8B-B14F-4D97-AF65-F5344CB8AC3E}">
        <p14:creationId xmlns:p14="http://schemas.microsoft.com/office/powerpoint/2010/main" val="197602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85DC09-37D0-D81F-A7C0-F9FF666DB86B}"/>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Background</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E1541F-5712-0E97-3B7F-E72A185D7D8F}"/>
              </a:ext>
            </a:extLst>
          </p:cNvPr>
          <p:cNvSpPr>
            <a:spLocks noGrp="1"/>
          </p:cNvSpPr>
          <p:nvPr>
            <p:ph idx="1"/>
          </p:nvPr>
        </p:nvSpPr>
        <p:spPr>
          <a:xfrm>
            <a:off x="1155548" y="2217343"/>
            <a:ext cx="9880893" cy="3959619"/>
          </a:xfrm>
        </p:spPr>
        <p:txBody>
          <a:bodyPr>
            <a:normAutofit fontScale="92500" lnSpcReduction="20000"/>
          </a:bodyPr>
          <a:lstStyle/>
          <a:p>
            <a:pPr>
              <a:buFontTx/>
              <a:buChar char="-"/>
            </a:pPr>
            <a:r>
              <a:rPr lang="ga-IE" sz="2400" dirty="0"/>
              <a:t>Artist, Lecturer, Independent Researcher</a:t>
            </a:r>
          </a:p>
          <a:p>
            <a:pPr>
              <a:buFontTx/>
              <a:buChar char="-"/>
            </a:pPr>
            <a:r>
              <a:rPr lang="ga-IE" sz="2400" dirty="0"/>
              <a:t>Also currently in role of Creation Bridge Lead for the Innovate Project. </a:t>
            </a:r>
          </a:p>
          <a:p>
            <a:pPr>
              <a:buFontTx/>
              <a:buChar char="-"/>
            </a:pPr>
            <a:r>
              <a:rPr lang="ga-IE" sz="2400" dirty="0"/>
              <a:t>Research on Basic Income for Artists conducted for recent article on this topic for Cultural Trends Journal published in July 2025, co-authored with Satu Teppo.</a:t>
            </a:r>
          </a:p>
          <a:p>
            <a:pPr>
              <a:buFontTx/>
              <a:buChar char="-"/>
            </a:pPr>
            <a:r>
              <a:rPr lang="ga-IE" sz="2400" dirty="0"/>
              <a:t>Open Access here: </a:t>
            </a:r>
            <a:r>
              <a:rPr lang="ga-IE" sz="2400" dirty="0">
                <a:hlinkClick r:id="rId2"/>
              </a:rPr>
              <a:t>https://www.tandfonline.com/doi/full/10.1080/09548963.2025.2525211#d1e134</a:t>
            </a:r>
            <a:endParaRPr lang="ga-IE" sz="2400" dirty="0"/>
          </a:p>
          <a:p>
            <a:pPr>
              <a:buFontTx/>
              <a:buChar char="-"/>
            </a:pPr>
            <a:r>
              <a:rPr lang="ga-IE" sz="2400" dirty="0"/>
              <a:t>Presented on the BIA at BIEN conference, Bath, UK, and Compendiumd of Cultural Policies Conference, Pogorica, Montenegre, 2024.</a:t>
            </a:r>
            <a:endParaRPr lang="en-AU" sz="2400" dirty="0"/>
          </a:p>
          <a:p>
            <a:pPr>
              <a:buFontTx/>
              <a:buChar char="-"/>
            </a:pPr>
            <a:r>
              <a:rPr lang="en-AU" sz="2400" dirty="0"/>
              <a:t>International interest about the question of artists precarity in general and on basic income in particular. </a:t>
            </a:r>
            <a:endParaRPr lang="ga-IE" sz="2400" dirty="0"/>
          </a:p>
          <a:p>
            <a:pPr marL="0" indent="0">
              <a:buNone/>
            </a:pPr>
            <a:r>
              <a:rPr lang="en-US" sz="2400" dirty="0"/>
              <a:t> </a:t>
            </a:r>
          </a:p>
        </p:txBody>
      </p:sp>
      <p:pic>
        <p:nvPicPr>
          <p:cNvPr id="4" name="Picture 3" descr="A purple sign with white text&#10;&#10;Description automatically generated">
            <a:extLst>
              <a:ext uri="{FF2B5EF4-FFF2-40B4-BE49-F238E27FC236}">
                <a16:creationId xmlns:a16="http://schemas.microsoft.com/office/drawing/2014/main" id="{5675C0E9-0AF4-080B-FF1C-F23F274541D9}"/>
              </a:ext>
            </a:extLst>
          </p:cNvPr>
          <p:cNvPicPr>
            <a:picLocks noChangeAspect="1"/>
          </p:cNvPicPr>
          <p:nvPr/>
        </p:nvPicPr>
        <p:blipFill>
          <a:blip r:embed="rId3"/>
          <a:stretch>
            <a:fillRect/>
          </a:stretch>
        </p:blipFill>
        <p:spPr>
          <a:xfrm>
            <a:off x="10682514" y="5861421"/>
            <a:ext cx="1156240" cy="717634"/>
          </a:xfrm>
          <a:prstGeom prst="rect">
            <a:avLst/>
          </a:prstGeom>
        </p:spPr>
      </p:pic>
      <p:sp>
        <p:nvSpPr>
          <p:cNvPr id="5" name="TextBox 4">
            <a:extLst>
              <a:ext uri="{FF2B5EF4-FFF2-40B4-BE49-F238E27FC236}">
                <a16:creationId xmlns:a16="http://schemas.microsoft.com/office/drawing/2014/main" id="{83A49C94-7827-3B35-6181-0C723B44D1E6}"/>
              </a:ext>
            </a:extLst>
          </p:cNvPr>
          <p:cNvSpPr txBox="1"/>
          <p:nvPr/>
        </p:nvSpPr>
        <p:spPr>
          <a:xfrm>
            <a:off x="490654" y="1405054"/>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EE3DD66-AFD1-5ADF-BEDB-B826D4C3AFE1}"/>
              </a:ext>
            </a:extLst>
          </p:cNvPr>
          <p:cNvSpPr txBox="1"/>
          <p:nvPr/>
        </p:nvSpPr>
        <p:spPr>
          <a:xfrm>
            <a:off x="12021015" y="1182029"/>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05E7664A-2796-57F9-388C-6E98D97652C0}"/>
              </a:ext>
            </a:extLst>
          </p:cNvPr>
          <p:cNvPicPr>
            <a:picLocks noChangeAspect="1"/>
          </p:cNvPicPr>
          <p:nvPr/>
        </p:nvPicPr>
        <p:blipFill>
          <a:blip r:embed="rId4"/>
          <a:stretch>
            <a:fillRect/>
          </a:stretch>
        </p:blipFill>
        <p:spPr>
          <a:xfrm>
            <a:off x="533395" y="5861421"/>
            <a:ext cx="9880894" cy="693257"/>
          </a:xfrm>
          <a:prstGeom prst="rect">
            <a:avLst/>
          </a:prstGeom>
        </p:spPr>
      </p:pic>
    </p:spTree>
    <p:extLst>
      <p:ext uri="{BB962C8B-B14F-4D97-AF65-F5344CB8AC3E}">
        <p14:creationId xmlns:p14="http://schemas.microsoft.com/office/powerpoint/2010/main" val="135767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7FBC047-B787-1AA3-988D-E546E99EC42C}"/>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Basic Income as Development</a:t>
            </a:r>
          </a:p>
        </p:txBody>
      </p:sp>
      <p:sp>
        <p:nvSpPr>
          <p:cNvPr id="3" name="Content Placeholder 2">
            <a:extLst>
              <a:ext uri="{FF2B5EF4-FFF2-40B4-BE49-F238E27FC236}">
                <a16:creationId xmlns:a16="http://schemas.microsoft.com/office/drawing/2014/main" id="{D38B5CD3-AB1B-7AEE-5766-5E09DF411B73}"/>
              </a:ext>
            </a:extLst>
          </p:cNvPr>
          <p:cNvSpPr>
            <a:spLocks noGrp="1"/>
          </p:cNvSpPr>
          <p:nvPr>
            <p:ph idx="1"/>
          </p:nvPr>
        </p:nvSpPr>
        <p:spPr>
          <a:xfrm>
            <a:off x="5526157" y="804672"/>
            <a:ext cx="5867267" cy="5230368"/>
          </a:xfrm>
        </p:spPr>
        <p:txBody>
          <a:bodyPr anchor="ctr">
            <a:normAutofit fontScale="92500" lnSpcReduction="20000"/>
          </a:bodyPr>
          <a:lstStyle/>
          <a:p>
            <a:r>
              <a:rPr lang="en-US" sz="2400" dirty="0">
                <a:solidFill>
                  <a:schemeClr val="tx2"/>
                </a:solidFill>
              </a:rPr>
              <a:t>Welfare is presented as anthesis to development within the neoliberal capitalist paradigm.</a:t>
            </a:r>
          </a:p>
          <a:p>
            <a:r>
              <a:rPr lang="en-US" sz="2400" dirty="0">
                <a:solidFill>
                  <a:schemeClr val="tx2"/>
                </a:solidFill>
              </a:rPr>
              <a:t>Workers rights have depleted under the dominating principle of neoliberal development – depletion of power of unions – unions seen as stifling growth of industry.</a:t>
            </a:r>
          </a:p>
          <a:p>
            <a:r>
              <a:rPr lang="en-US" sz="2400" dirty="0">
                <a:solidFill>
                  <a:schemeClr val="tx2"/>
                </a:solidFill>
              </a:rPr>
              <a:t>Ideas of collective action discouraged</a:t>
            </a:r>
          </a:p>
          <a:p>
            <a:r>
              <a:rPr lang="en-US" sz="2400" dirty="0">
                <a:solidFill>
                  <a:schemeClr val="tx2"/>
                </a:solidFill>
              </a:rPr>
              <a:t>Basic Income for Artists is an interesting experiment in countering</a:t>
            </a:r>
          </a:p>
          <a:p>
            <a:r>
              <a:rPr lang="en-US" sz="2400" dirty="0">
                <a:solidFill>
                  <a:schemeClr val="tx2"/>
                </a:solidFill>
              </a:rPr>
              <a:t>But can BIA find a place within the current neoliberal capitalist paradigm? Without compromise.  </a:t>
            </a:r>
          </a:p>
          <a:p>
            <a:r>
              <a:rPr lang="en-US" sz="2400" dirty="0">
                <a:solidFill>
                  <a:schemeClr val="tx2"/>
                </a:solidFill>
              </a:rPr>
              <a:t>What if artists do not have to compete against each other for scarce basic resources for survival? </a:t>
            </a:r>
          </a:p>
          <a:p>
            <a:r>
              <a:rPr lang="en-US" sz="2400" dirty="0">
                <a:solidFill>
                  <a:schemeClr val="tx2"/>
                </a:solidFill>
              </a:rPr>
              <a:t>What happens to collective potential of artists?</a:t>
            </a:r>
            <a:endParaRPr lang="en-US" sz="1800" dirty="0">
              <a:solidFill>
                <a:schemeClr val="tx2"/>
              </a:solidFill>
            </a:endParaRPr>
          </a:p>
        </p:txBody>
      </p:sp>
      <p:pic>
        <p:nvPicPr>
          <p:cNvPr id="4" name="Picture 3" descr="A purple sign with white text&#10;&#10;Description automatically generated">
            <a:extLst>
              <a:ext uri="{FF2B5EF4-FFF2-40B4-BE49-F238E27FC236}">
                <a16:creationId xmlns:a16="http://schemas.microsoft.com/office/drawing/2014/main" id="{2B466F7E-54A7-7491-952D-725C36270A66}"/>
              </a:ext>
            </a:extLst>
          </p:cNvPr>
          <p:cNvPicPr>
            <a:picLocks noChangeAspect="1"/>
          </p:cNvPicPr>
          <p:nvPr/>
        </p:nvPicPr>
        <p:blipFill>
          <a:blip r:embed="rId2"/>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343536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597B-2965-BF7C-6D90-2ACD6CF76E1D}"/>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33B4689E-463F-D754-2C64-2F281CCC3FF5}"/>
              </a:ext>
            </a:extLst>
          </p:cNvPr>
          <p:cNvSpPr>
            <a:spLocks noGrp="1"/>
          </p:cNvSpPr>
          <p:nvPr>
            <p:ph idx="1"/>
          </p:nvPr>
        </p:nvSpPr>
        <p:spPr/>
        <p:txBody>
          <a:bodyPr>
            <a:normAutofit fontScale="55000" lnSpcReduction="20000"/>
          </a:bodyPr>
          <a:lstStyle/>
          <a:p>
            <a:r>
              <a:rPr lang="en-US" dirty="0"/>
              <a:t>Satu Teppo and Paraic Mc Quaid, (2025) Basic Income for the Arts pilot scheme - an Irish case study, Cultural Trends, July 2025:</a:t>
            </a:r>
            <a:endParaRPr lang="en-US" dirty="0">
              <a:hlinkClick r:id="rId2"/>
            </a:endParaRPr>
          </a:p>
          <a:p>
            <a:pPr marL="0" indent="0">
              <a:buNone/>
            </a:pPr>
            <a:r>
              <a:rPr lang="en-US" dirty="0">
                <a:hlinkClick r:id="rId2"/>
              </a:rPr>
              <a:t>https://www.tandfonline.com/doi/full/10.1080/09548963.2025.2525211#d1e456</a:t>
            </a:r>
            <a:endParaRPr lang="en-US" dirty="0"/>
          </a:p>
          <a:p>
            <a:r>
              <a:rPr lang="en-US" dirty="0"/>
              <a:t>Jenny Dagg, Basic Income for the Arts in Ireland – Qualitative Report, May 2025:</a:t>
            </a:r>
          </a:p>
          <a:p>
            <a:pPr marL="0" indent="0">
              <a:buNone/>
            </a:pPr>
            <a:r>
              <a:rPr lang="en-US" dirty="0">
                <a:hlinkClick r:id="rId3"/>
              </a:rPr>
              <a:t>https://assets.gov.ie/static/documents/BIA_Interviews_Report_2025.pdf</a:t>
            </a:r>
            <a:endParaRPr lang="en-US" dirty="0"/>
          </a:p>
          <a:p>
            <a:r>
              <a:rPr lang="en-US" dirty="0" err="1"/>
              <a:t>Feldkircher</a:t>
            </a:r>
            <a:r>
              <a:rPr lang="en-US" dirty="0"/>
              <a:t>, O’Donnell, (2024) Basic Income for the Arts – Impact Assessment (First Year):</a:t>
            </a:r>
          </a:p>
          <a:p>
            <a:pPr marL="0" indent="0">
              <a:buNone/>
            </a:pPr>
            <a:r>
              <a:rPr lang="en-US" dirty="0">
                <a:hlinkClick r:id="rId4"/>
              </a:rPr>
              <a:t>https://assets.gov.ie/static/documents/basic-income-for-the-arts-impact-assessment-first-year.pdf</a:t>
            </a:r>
            <a:endParaRPr lang="en-US" dirty="0"/>
          </a:p>
          <a:p>
            <a:r>
              <a:rPr lang="en-US" dirty="0"/>
              <a:t>Life Worth Living – The Report of the Arts and Culture Recovery Taskforce, 2022:</a:t>
            </a:r>
          </a:p>
          <a:p>
            <a:pPr marL="0" indent="0">
              <a:buNone/>
            </a:pPr>
            <a:r>
              <a:rPr lang="en-US" dirty="0">
                <a:hlinkClick r:id="rId5"/>
              </a:rPr>
              <a:t>https://assets.gov.ie/static/documents/life-worth-living-report-cbf69e69-f4a6-490e-b1da-abbb207267a6.pdf</a:t>
            </a:r>
            <a:endParaRPr lang="en-US" dirty="0"/>
          </a:p>
          <a:p>
            <a:r>
              <a:rPr lang="en-US" dirty="0"/>
              <a:t>Irish Government webpage for BIA:</a:t>
            </a:r>
          </a:p>
          <a:p>
            <a:pPr marL="0" indent="0">
              <a:buNone/>
            </a:pPr>
            <a:r>
              <a:rPr lang="en-US" dirty="0">
                <a:hlinkClick r:id="rId6"/>
              </a:rPr>
              <a:t>https://www.gov.ie/en/department-of-culture-communications-and-sport/publications/basic-income-for-the-arts-pilot-scheme-reports/</a:t>
            </a:r>
            <a:endParaRPr lang="en-US" dirty="0"/>
          </a:p>
          <a:p>
            <a:r>
              <a:rPr lang="en-US" dirty="0"/>
              <a:t>Video link on UBI potential in Ireland:</a:t>
            </a:r>
          </a:p>
          <a:p>
            <a:pPr marL="0" indent="0">
              <a:buNone/>
            </a:pPr>
            <a:r>
              <a:rPr lang="en-US" dirty="0">
                <a:hlinkClick r:id="rId7"/>
              </a:rPr>
              <a:t>https://www.youtube.com/watch?v=QBqS60OeTyw</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39907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E67B51AE-F50A-4123-C5D9-F11731056021}"/>
              </a:ext>
            </a:extLst>
          </p:cNvPr>
          <p:cNvSpPr>
            <a:spLocks noGrp="1"/>
          </p:cNvSpPr>
          <p:nvPr>
            <p:ph type="ctrTitle"/>
          </p:nvPr>
        </p:nvSpPr>
        <p:spPr>
          <a:xfrm>
            <a:off x="4492487" y="4822777"/>
            <a:ext cx="3367225" cy="797777"/>
          </a:xfrm>
        </p:spPr>
        <p:txBody>
          <a:bodyPr>
            <a:normAutofit fontScale="90000"/>
          </a:bodyPr>
          <a:lstStyle/>
          <a:p>
            <a:pPr algn="l"/>
            <a:endParaRPr lang="en-US" sz="7200" dirty="0">
              <a:solidFill>
                <a:schemeClr val="bg1"/>
              </a:solidFill>
            </a:endParaRPr>
          </a:p>
        </p:txBody>
      </p:sp>
      <p:sp>
        <p:nvSpPr>
          <p:cNvPr id="3" name="Subtitle 2">
            <a:extLst>
              <a:ext uri="{FF2B5EF4-FFF2-40B4-BE49-F238E27FC236}">
                <a16:creationId xmlns:a16="http://schemas.microsoft.com/office/drawing/2014/main" id="{EDE592CA-3EE1-3C1E-25EB-628C46DC2ABD}"/>
              </a:ext>
            </a:extLst>
          </p:cNvPr>
          <p:cNvSpPr>
            <a:spLocks noGrp="1"/>
          </p:cNvSpPr>
          <p:nvPr>
            <p:ph type="subTitle" idx="1"/>
          </p:nvPr>
        </p:nvSpPr>
        <p:spPr>
          <a:xfrm>
            <a:off x="981198" y="1909007"/>
            <a:ext cx="7022578" cy="2145838"/>
          </a:xfrm>
        </p:spPr>
        <p:txBody>
          <a:bodyPr>
            <a:normAutofit/>
          </a:bodyPr>
          <a:lstStyle/>
          <a:p>
            <a:pPr algn="l"/>
            <a:r>
              <a:rPr lang="en-US" b="0" i="0" dirty="0" err="1">
                <a:solidFill>
                  <a:srgbClr val="666666"/>
                </a:solidFill>
                <a:effectLst/>
                <a:latin typeface="Nexus Sans Pro"/>
              </a:rPr>
              <a:t>Páraic</a:t>
            </a:r>
            <a:r>
              <a:rPr lang="en-US" b="0" i="0" dirty="0">
                <a:solidFill>
                  <a:srgbClr val="666666"/>
                </a:solidFill>
                <a:effectLst/>
                <a:latin typeface="Nexus Sans Pro"/>
              </a:rPr>
              <a:t> Mc Quaid</a:t>
            </a:r>
            <a:endParaRPr lang="hr-HR" b="0" i="0" dirty="0">
              <a:solidFill>
                <a:srgbClr val="666666"/>
              </a:solidFill>
              <a:effectLst/>
              <a:latin typeface="Nexus Sans Pro"/>
            </a:endParaRPr>
          </a:p>
          <a:p>
            <a:pPr algn="l"/>
            <a:r>
              <a:rPr lang="en-US" b="0" i="0" dirty="0">
                <a:solidFill>
                  <a:srgbClr val="666666"/>
                </a:solidFill>
                <a:effectLst/>
                <a:latin typeface="Nexus Sans Pro"/>
              </a:rPr>
              <a:t>Institute of Art, Design and Technology (IADT) in </a:t>
            </a:r>
            <a:r>
              <a:rPr lang="en-US" b="0" i="0" dirty="0" err="1">
                <a:solidFill>
                  <a:srgbClr val="666666"/>
                </a:solidFill>
                <a:effectLst/>
                <a:latin typeface="Nexus Sans Pro"/>
              </a:rPr>
              <a:t>Dún</a:t>
            </a:r>
            <a:r>
              <a:rPr lang="en-US" b="0" i="0" dirty="0">
                <a:solidFill>
                  <a:srgbClr val="666666"/>
                </a:solidFill>
                <a:effectLst/>
                <a:latin typeface="Nexus Sans Pro"/>
              </a:rPr>
              <a:t> Laoghaire, Ireland</a:t>
            </a:r>
            <a:endParaRPr lang="hr-HR" b="0" i="0" dirty="0">
              <a:solidFill>
                <a:srgbClr val="666666"/>
              </a:solidFill>
              <a:effectLst/>
              <a:latin typeface="Nexus Sans Pro"/>
            </a:endParaRPr>
          </a:p>
          <a:p>
            <a:pPr algn="l"/>
            <a:r>
              <a:rPr lang="en-US" b="0" i="0" u="sng" dirty="0">
                <a:solidFill>
                  <a:srgbClr val="000000"/>
                </a:solidFill>
                <a:effectLst/>
                <a:latin typeface="Nexus Sans Pro"/>
                <a:hlinkClick r:id="rId3"/>
              </a:rPr>
              <a:t>paraic.McQuaid@iadt.ie</a:t>
            </a:r>
            <a:endParaRPr lang="hr-HR" b="0" i="0" dirty="0">
              <a:solidFill>
                <a:srgbClr val="666666"/>
              </a:solidFill>
              <a:effectLst/>
              <a:latin typeface="Nexus Sans Pro"/>
            </a:endParaRPr>
          </a:p>
          <a:p>
            <a:pPr algn="l"/>
            <a:endParaRPr lang="en-US" dirty="0">
              <a:solidFill>
                <a:schemeClr val="bg1"/>
              </a:solidFill>
            </a:endParaRPr>
          </a:p>
        </p:txBody>
      </p:sp>
    </p:spTree>
    <p:extLst>
      <p:ext uri="{BB962C8B-B14F-4D97-AF65-F5344CB8AC3E}">
        <p14:creationId xmlns:p14="http://schemas.microsoft.com/office/powerpoint/2010/main" val="185583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23B78-586C-CE98-6815-220695D1B1CF}"/>
              </a:ext>
            </a:extLst>
          </p:cNvPr>
          <p:cNvSpPr>
            <a:spLocks noGrp="1"/>
          </p:cNvSpPr>
          <p:nvPr>
            <p:ph type="title"/>
          </p:nvPr>
        </p:nvSpPr>
        <p:spPr>
          <a:xfrm>
            <a:off x="1156851" y="637762"/>
            <a:ext cx="9888496" cy="900131"/>
          </a:xfrm>
        </p:spPr>
        <p:txBody>
          <a:bodyPr anchor="t">
            <a:normAutofit/>
          </a:bodyPr>
          <a:lstStyle/>
          <a:p>
            <a:pPr algn="ctr"/>
            <a:r>
              <a:rPr lang="en-US" sz="4000" dirty="0">
                <a:solidFill>
                  <a:schemeClr val="bg1"/>
                </a:solidFill>
              </a:rPr>
              <a:t>The Basic Income for Arts (BIA) Pilot Scheme</a:t>
            </a:r>
          </a:p>
        </p:txBody>
      </p:sp>
      <p:sp>
        <p:nvSpPr>
          <p:cNvPr id="20" name="Rectangle 1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9262DE-2AEF-8DE2-018E-8D3B900B360F}"/>
              </a:ext>
            </a:extLst>
          </p:cNvPr>
          <p:cNvSpPr>
            <a:spLocks noGrp="1"/>
          </p:cNvSpPr>
          <p:nvPr>
            <p:ph idx="1"/>
          </p:nvPr>
        </p:nvSpPr>
        <p:spPr>
          <a:xfrm>
            <a:off x="1155548" y="2217343"/>
            <a:ext cx="9880893" cy="3959619"/>
          </a:xfrm>
        </p:spPr>
        <p:txBody>
          <a:bodyPr>
            <a:normAutofit/>
          </a:bodyPr>
          <a:lstStyle/>
          <a:p>
            <a:r>
              <a:rPr lang="en-US" sz="2400" dirty="0"/>
              <a:t>3-year Pilot Scheme testing impact of a basic income on artists</a:t>
            </a:r>
          </a:p>
          <a:p>
            <a:r>
              <a:rPr lang="en-US" sz="2400" dirty="0"/>
              <a:t>Purpose of pilot – to investigate the suitability of a basic income style payment for supporting artists and artistic work.  </a:t>
            </a:r>
          </a:p>
          <a:p>
            <a:r>
              <a:rPr lang="en-US" sz="2400" dirty="0"/>
              <a:t>2022-2025 (now extended to February 2026)</a:t>
            </a:r>
          </a:p>
          <a:p>
            <a:r>
              <a:rPr lang="en-US" sz="2400" dirty="0"/>
              <a:t>€325 per week.</a:t>
            </a:r>
          </a:p>
          <a:p>
            <a:r>
              <a:rPr lang="en-US" sz="2400" dirty="0"/>
              <a:t>2000 in treatment group (randomly selected – demographically representative sample)</a:t>
            </a:r>
          </a:p>
          <a:p>
            <a:r>
              <a:rPr lang="en-US" sz="2400" dirty="0"/>
              <a:t>997 in control group</a:t>
            </a:r>
          </a:p>
        </p:txBody>
      </p:sp>
      <p:pic>
        <p:nvPicPr>
          <p:cNvPr id="5" name="Picture 4" descr="A purple sign with white text&#10;&#10;Description automatically generated">
            <a:extLst>
              <a:ext uri="{FF2B5EF4-FFF2-40B4-BE49-F238E27FC236}">
                <a16:creationId xmlns:a16="http://schemas.microsoft.com/office/drawing/2014/main" id="{076195EA-4617-C455-B257-65D07EC51B8D}"/>
              </a:ext>
            </a:extLst>
          </p:cNvPr>
          <p:cNvPicPr>
            <a:picLocks noChangeAspect="1"/>
          </p:cNvPicPr>
          <p:nvPr/>
        </p:nvPicPr>
        <p:blipFill>
          <a:blip r:embed="rId3"/>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31427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23B78-586C-CE98-6815-220695D1B1CF}"/>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The Basic Income for Arts (BIA) Pilot Scheme</a:t>
            </a:r>
          </a:p>
        </p:txBody>
      </p:sp>
      <p:sp>
        <p:nvSpPr>
          <p:cNvPr id="20" name="Rectangle 1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9262DE-2AEF-8DE2-018E-8D3B900B360F}"/>
              </a:ext>
            </a:extLst>
          </p:cNvPr>
          <p:cNvSpPr>
            <a:spLocks noGrp="1"/>
          </p:cNvSpPr>
          <p:nvPr>
            <p:ph idx="1"/>
          </p:nvPr>
        </p:nvSpPr>
        <p:spPr>
          <a:xfrm>
            <a:off x="1155548" y="2217343"/>
            <a:ext cx="9880893" cy="3959619"/>
          </a:xfrm>
        </p:spPr>
        <p:txBody>
          <a:bodyPr>
            <a:normAutofit lnSpcReduction="10000"/>
          </a:bodyPr>
          <a:lstStyle/>
          <a:p>
            <a:r>
              <a:rPr lang="en-US" sz="2400" dirty="0"/>
              <a:t>Over 9000 applied for the scheme – 8200 eligible</a:t>
            </a:r>
          </a:p>
          <a:p>
            <a:r>
              <a:rPr lang="en-US" sz="2400" dirty="0"/>
              <a:t>Total number of artists in Ireland – circa 55,000</a:t>
            </a:r>
          </a:p>
          <a:p>
            <a:r>
              <a:rPr lang="ga-IE" sz="2400" dirty="0">
                <a:effectLst/>
                <a:cs typeface="Times New Roman" panose="02020603050405020304" pitchFamily="18" charset="0"/>
              </a:rPr>
              <a:t>Definition of arts – Arts Act 2003.</a:t>
            </a:r>
          </a:p>
          <a:p>
            <a:r>
              <a:rPr lang="ga-IE" sz="2400" dirty="0">
                <a:effectLst/>
                <a:cs typeface="Times New Roman" panose="02020603050405020304" pitchFamily="18" charset="0"/>
              </a:rPr>
              <a:t>Not means-tested </a:t>
            </a:r>
          </a:p>
          <a:p>
            <a:r>
              <a:rPr lang="en-US" sz="2400" dirty="0"/>
              <a:t>Unconditional payment – no expected return. – not a labour activation scheme. </a:t>
            </a:r>
          </a:p>
          <a:p>
            <a:r>
              <a:rPr lang="en-US" sz="2400" dirty="0"/>
              <a:t>The BIA only fits 4 of the 5 criteria of Universal Basic Income – cash payment, periodic, individual, unconditional (apart from form filling for research data)</a:t>
            </a:r>
          </a:p>
          <a:p>
            <a:r>
              <a:rPr lang="en-US" sz="2400" dirty="0"/>
              <a:t>The other 1 is Universal.  </a:t>
            </a:r>
          </a:p>
        </p:txBody>
      </p:sp>
      <p:pic>
        <p:nvPicPr>
          <p:cNvPr id="5" name="Picture 4" descr="A purple sign with white text&#10;&#10;Description automatically generated">
            <a:extLst>
              <a:ext uri="{FF2B5EF4-FFF2-40B4-BE49-F238E27FC236}">
                <a16:creationId xmlns:a16="http://schemas.microsoft.com/office/drawing/2014/main" id="{076195EA-4617-C455-B257-65D07EC51B8D}"/>
              </a:ext>
            </a:extLst>
          </p:cNvPr>
          <p:cNvPicPr>
            <a:picLocks noChangeAspect="1"/>
          </p:cNvPicPr>
          <p:nvPr/>
        </p:nvPicPr>
        <p:blipFill>
          <a:blip r:embed="rId3"/>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273499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23B78-586C-CE98-6815-220695D1B1CF}"/>
              </a:ext>
            </a:extLst>
          </p:cNvPr>
          <p:cNvSpPr>
            <a:spLocks noGrp="1"/>
          </p:cNvSpPr>
          <p:nvPr>
            <p:ph type="title"/>
          </p:nvPr>
        </p:nvSpPr>
        <p:spPr>
          <a:xfrm>
            <a:off x="770964" y="637762"/>
            <a:ext cx="10560423" cy="900131"/>
          </a:xfrm>
        </p:spPr>
        <p:txBody>
          <a:bodyPr anchor="t">
            <a:normAutofit fontScale="90000"/>
          </a:bodyPr>
          <a:lstStyle/>
          <a:p>
            <a:r>
              <a:rPr lang="en-US" sz="4000" dirty="0">
                <a:solidFill>
                  <a:schemeClr val="bg1"/>
                </a:solidFill>
              </a:rPr>
              <a:t>How does this scheme compare with other arts funding?</a:t>
            </a:r>
          </a:p>
        </p:txBody>
      </p:sp>
      <p:sp>
        <p:nvSpPr>
          <p:cNvPr id="20" name="Rectangle 1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9262DE-2AEF-8DE2-018E-8D3B900B360F}"/>
              </a:ext>
            </a:extLst>
          </p:cNvPr>
          <p:cNvSpPr>
            <a:spLocks noGrp="1"/>
          </p:cNvSpPr>
          <p:nvPr>
            <p:ph idx="1"/>
          </p:nvPr>
        </p:nvSpPr>
        <p:spPr>
          <a:xfrm>
            <a:off x="1155548" y="2217343"/>
            <a:ext cx="3953165" cy="3959619"/>
          </a:xfrm>
        </p:spPr>
        <p:txBody>
          <a:bodyPr>
            <a:normAutofit/>
          </a:bodyPr>
          <a:lstStyle/>
          <a:p>
            <a:pPr marL="0" indent="0">
              <a:buNone/>
            </a:pPr>
            <a:r>
              <a:rPr lang="en-US" sz="2400" b="1" dirty="0"/>
              <a:t>Other Artist Supports</a:t>
            </a:r>
          </a:p>
          <a:p>
            <a:r>
              <a:rPr lang="en-US" sz="2400" dirty="0"/>
              <a:t>Artist Tax Exemption</a:t>
            </a:r>
          </a:p>
          <a:p>
            <a:r>
              <a:rPr lang="en-US" sz="2400" dirty="0"/>
              <a:t>Tax incentive for Film</a:t>
            </a:r>
          </a:p>
          <a:p>
            <a:r>
              <a:rPr lang="en-US" sz="2400" dirty="0"/>
              <a:t>Social Welfare</a:t>
            </a:r>
          </a:p>
          <a:p>
            <a:r>
              <a:rPr lang="en-US" sz="2400" dirty="0"/>
              <a:t>Arts Council Fund</a:t>
            </a:r>
          </a:p>
          <a:p>
            <a:r>
              <a:rPr lang="en-US" sz="2400" dirty="0"/>
              <a:t>Local Authority Arts Fund</a:t>
            </a:r>
          </a:p>
          <a:p>
            <a:r>
              <a:rPr lang="en-US" sz="2400" dirty="0"/>
              <a:t>Creative Ireland Funding</a:t>
            </a:r>
          </a:p>
          <a:p>
            <a:r>
              <a:rPr lang="en-US" sz="2400" dirty="0" err="1"/>
              <a:t>Aosdána</a:t>
            </a:r>
            <a:r>
              <a:rPr lang="en-US" sz="2400" dirty="0"/>
              <a:t> – </a:t>
            </a:r>
            <a:r>
              <a:rPr lang="en-US" sz="2400" dirty="0" err="1"/>
              <a:t>Cnuas</a:t>
            </a:r>
            <a:r>
              <a:rPr lang="en-US" sz="2400" dirty="0"/>
              <a:t> fund</a:t>
            </a:r>
          </a:p>
        </p:txBody>
      </p:sp>
      <p:pic>
        <p:nvPicPr>
          <p:cNvPr id="5" name="Picture 4" descr="A purple sign with white text&#10;&#10;Description automatically generated">
            <a:extLst>
              <a:ext uri="{FF2B5EF4-FFF2-40B4-BE49-F238E27FC236}">
                <a16:creationId xmlns:a16="http://schemas.microsoft.com/office/drawing/2014/main" id="{076195EA-4617-C455-B257-65D07EC51B8D}"/>
              </a:ext>
            </a:extLst>
          </p:cNvPr>
          <p:cNvPicPr>
            <a:picLocks noChangeAspect="1"/>
          </p:cNvPicPr>
          <p:nvPr/>
        </p:nvPicPr>
        <p:blipFill>
          <a:blip r:embed="rId2"/>
          <a:stretch>
            <a:fillRect/>
          </a:stretch>
        </p:blipFill>
        <p:spPr>
          <a:xfrm>
            <a:off x="10682514" y="5861421"/>
            <a:ext cx="1156240" cy="717634"/>
          </a:xfrm>
          <a:prstGeom prst="rect">
            <a:avLst/>
          </a:prstGeom>
        </p:spPr>
      </p:pic>
      <p:sp>
        <p:nvSpPr>
          <p:cNvPr id="6" name="TextBox 5">
            <a:extLst>
              <a:ext uri="{FF2B5EF4-FFF2-40B4-BE49-F238E27FC236}">
                <a16:creationId xmlns:a16="http://schemas.microsoft.com/office/drawing/2014/main" id="{47B76044-6F1C-D82F-2BFF-2F2A612207DA}"/>
              </a:ext>
            </a:extLst>
          </p:cNvPr>
          <p:cNvSpPr txBox="1"/>
          <p:nvPr/>
        </p:nvSpPr>
        <p:spPr>
          <a:xfrm>
            <a:off x="5420770" y="2232321"/>
            <a:ext cx="4949687" cy="3785652"/>
          </a:xfrm>
          <a:prstGeom prst="rect">
            <a:avLst/>
          </a:prstGeom>
          <a:noFill/>
        </p:spPr>
        <p:txBody>
          <a:bodyPr wrap="square" rtlCol="0">
            <a:spAutoFit/>
          </a:bodyPr>
          <a:lstStyle/>
          <a:p>
            <a:pPr marL="0" indent="0">
              <a:buNone/>
            </a:pPr>
            <a:r>
              <a:rPr lang="en-US" sz="2400" b="1" dirty="0"/>
              <a:t>The BIA Pilot</a:t>
            </a:r>
          </a:p>
          <a:p>
            <a:pPr marL="342900" indent="-342900">
              <a:buFont typeface="Arial" panose="020B0604020202020204" pitchFamily="34" charset="0"/>
              <a:buChar char="•"/>
            </a:pPr>
            <a:r>
              <a:rPr lang="en-US" sz="2400" dirty="0"/>
              <a:t>Funding for arts workers.</a:t>
            </a:r>
          </a:p>
          <a:p>
            <a:pPr marL="342900" indent="-342900">
              <a:buFont typeface="Arial" panose="020B0604020202020204" pitchFamily="34" charset="0"/>
              <a:buChar char="•"/>
            </a:pPr>
            <a:r>
              <a:rPr lang="en-US" sz="2400" dirty="0"/>
              <a:t>non-competitive, no excellence criteria.</a:t>
            </a:r>
          </a:p>
          <a:p>
            <a:pPr marL="342900" indent="-342900">
              <a:buFont typeface="Arial" panose="020B0604020202020204" pitchFamily="34" charset="0"/>
              <a:buChar char="•"/>
            </a:pPr>
            <a:r>
              <a:rPr lang="en-US" sz="2400" dirty="0"/>
              <a:t>Not proposed as replacement of existing funding –complement.</a:t>
            </a:r>
          </a:p>
          <a:p>
            <a:pPr marL="342900" indent="-342900">
              <a:buFont typeface="Arial" panose="020B0604020202020204" pitchFamily="34" charset="0"/>
              <a:buChar char="•"/>
            </a:pPr>
            <a:r>
              <a:rPr lang="en-US" sz="2400" dirty="0"/>
              <a:t>Highlights artists role in a democratic society.</a:t>
            </a:r>
          </a:p>
          <a:p>
            <a:pPr marL="342900" indent="-342900">
              <a:buFont typeface="Arial" panose="020B0604020202020204" pitchFamily="34" charset="0"/>
              <a:buChar char="•"/>
            </a:pPr>
            <a:r>
              <a:rPr lang="en-US" sz="2400" dirty="0"/>
              <a:t>Not an employment activation measure (job seekers allowance) </a:t>
            </a:r>
          </a:p>
        </p:txBody>
      </p:sp>
    </p:spTree>
    <p:extLst>
      <p:ext uri="{BB962C8B-B14F-4D97-AF65-F5344CB8AC3E}">
        <p14:creationId xmlns:p14="http://schemas.microsoft.com/office/powerpoint/2010/main" val="39969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23B78-586C-CE98-6815-220695D1B1CF}"/>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How did BIA enter the realm of cultural policy?</a:t>
            </a:r>
          </a:p>
        </p:txBody>
      </p:sp>
      <p:sp>
        <p:nvSpPr>
          <p:cNvPr id="20" name="Rectangle 1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9262DE-2AEF-8DE2-018E-8D3B900B360F}"/>
              </a:ext>
            </a:extLst>
          </p:cNvPr>
          <p:cNvSpPr>
            <a:spLocks noGrp="1"/>
          </p:cNvSpPr>
          <p:nvPr>
            <p:ph idx="1"/>
          </p:nvPr>
        </p:nvSpPr>
        <p:spPr>
          <a:xfrm>
            <a:off x="1155548" y="2217343"/>
            <a:ext cx="9880893" cy="3959619"/>
          </a:xfrm>
        </p:spPr>
        <p:txBody>
          <a:bodyPr>
            <a:normAutofit/>
          </a:bodyPr>
          <a:lstStyle/>
          <a:p>
            <a:r>
              <a:rPr lang="ga-IE" sz="2400" dirty="0">
                <a:effectLst/>
                <a:ea typeface="Calibri" panose="020F0502020204030204" pitchFamily="34" charset="0"/>
                <a:cs typeface="Times New Roman" panose="02020603050405020304" pitchFamily="18" charset="0"/>
              </a:rPr>
              <a:t>Department of Tourism, Culture, Arts, Gaeltacht, Sport and Media (TCAGSM)</a:t>
            </a:r>
          </a:p>
          <a:p>
            <a:r>
              <a:rPr lang="ga-IE" sz="2400" dirty="0">
                <a:effectLst/>
                <a:ea typeface="Calibri" panose="020F0502020204030204" pitchFamily="34" charset="0"/>
                <a:cs typeface="Times New Roman" panose="02020603050405020304" pitchFamily="18" charset="0"/>
              </a:rPr>
              <a:t>Catherine Martin: Minister responsive to the arts – singer, artists in the family. </a:t>
            </a:r>
          </a:p>
          <a:p>
            <a:r>
              <a:rPr lang="ga-IE" sz="2400" dirty="0">
                <a:cs typeface="Times New Roman" panose="02020603050405020304" pitchFamily="18" charset="0"/>
              </a:rPr>
              <a:t>UBI trial commitment in coalition’s Programme for Government (2020)</a:t>
            </a:r>
          </a:p>
          <a:p>
            <a:r>
              <a:rPr lang="ga-IE" sz="2400" dirty="0">
                <a:effectLst/>
                <a:cs typeface="Times New Roman" panose="02020603050405020304" pitchFamily="18" charset="0"/>
              </a:rPr>
              <a:t>UBI – background paper and commitment of government in 1997</a:t>
            </a:r>
            <a:r>
              <a:rPr lang="en-IE" sz="2400" dirty="0">
                <a:effectLst/>
              </a:rPr>
              <a:t> </a:t>
            </a:r>
          </a:p>
          <a:p>
            <a:r>
              <a:rPr lang="en-IE" sz="2400" dirty="0"/>
              <a:t>Commission for UBI, Fianna Fail, 2016 general election manifesto</a:t>
            </a:r>
          </a:p>
        </p:txBody>
      </p:sp>
      <p:pic>
        <p:nvPicPr>
          <p:cNvPr id="5" name="Picture 4" descr="A purple sign with white text&#10;&#10;Description automatically generated">
            <a:extLst>
              <a:ext uri="{FF2B5EF4-FFF2-40B4-BE49-F238E27FC236}">
                <a16:creationId xmlns:a16="http://schemas.microsoft.com/office/drawing/2014/main" id="{076195EA-4617-C455-B257-65D07EC51B8D}"/>
              </a:ext>
            </a:extLst>
          </p:cNvPr>
          <p:cNvPicPr>
            <a:picLocks noChangeAspect="1"/>
          </p:cNvPicPr>
          <p:nvPr/>
        </p:nvPicPr>
        <p:blipFill>
          <a:blip r:embed="rId2"/>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254987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23B78-586C-CE98-6815-220695D1B1CF}"/>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How did BIA enter the realm of cultural policy?</a:t>
            </a:r>
          </a:p>
        </p:txBody>
      </p:sp>
      <p:sp>
        <p:nvSpPr>
          <p:cNvPr id="20" name="Rectangle 1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9262DE-2AEF-8DE2-018E-8D3B900B360F}"/>
              </a:ext>
            </a:extLst>
          </p:cNvPr>
          <p:cNvSpPr>
            <a:spLocks noGrp="1"/>
          </p:cNvSpPr>
          <p:nvPr>
            <p:ph idx="1"/>
          </p:nvPr>
        </p:nvSpPr>
        <p:spPr>
          <a:xfrm>
            <a:off x="1155548" y="2217343"/>
            <a:ext cx="9880893" cy="3959619"/>
          </a:xfrm>
        </p:spPr>
        <p:txBody>
          <a:bodyPr>
            <a:normAutofit/>
          </a:bodyPr>
          <a:lstStyle/>
          <a:p>
            <a:r>
              <a:rPr lang="en-IE" sz="2400"/>
              <a:t>The </a:t>
            </a:r>
            <a:r>
              <a:rPr lang="en-IE" sz="2400" dirty="0"/>
              <a:t>Irish Green Party followed European green party – formal policy document in 2019</a:t>
            </a:r>
          </a:p>
          <a:p>
            <a:r>
              <a:rPr lang="en-IE" sz="2400" dirty="0" err="1"/>
              <a:t>Aosdána</a:t>
            </a:r>
            <a:r>
              <a:rPr lang="en-IE" sz="2400" dirty="0"/>
              <a:t> established 1981</a:t>
            </a:r>
          </a:p>
          <a:p>
            <a:r>
              <a:rPr lang="en-IE" sz="2400" dirty="0"/>
              <a:t>Social Welfare Scheme for Professional Artists – Jobseeker’s Allowance – INTREO - 2017. First recognition of art as a profession</a:t>
            </a:r>
          </a:p>
          <a:p>
            <a:r>
              <a:rPr lang="en-IE" sz="2400" dirty="0"/>
              <a:t>National Campaign for the Arts (NCFA) – were particularly effective PR wise from 2018. </a:t>
            </a:r>
          </a:p>
          <a:p>
            <a:r>
              <a:rPr lang="en-IE" sz="2400" dirty="0"/>
              <a:t>Covid-19 Pandemic – Arts and Culture Recovery Taskforce – Pandemic Unemployment Payment (PUP)</a:t>
            </a:r>
            <a:endParaRPr lang="en-US" sz="2400" dirty="0"/>
          </a:p>
          <a:p>
            <a:endParaRPr lang="en-US" sz="2400" dirty="0"/>
          </a:p>
        </p:txBody>
      </p:sp>
      <p:pic>
        <p:nvPicPr>
          <p:cNvPr id="5" name="Picture 4" descr="A purple sign with white text&#10;&#10;Description automatically generated">
            <a:extLst>
              <a:ext uri="{FF2B5EF4-FFF2-40B4-BE49-F238E27FC236}">
                <a16:creationId xmlns:a16="http://schemas.microsoft.com/office/drawing/2014/main" id="{076195EA-4617-C455-B257-65D07EC51B8D}"/>
              </a:ext>
            </a:extLst>
          </p:cNvPr>
          <p:cNvPicPr>
            <a:picLocks noChangeAspect="1"/>
          </p:cNvPicPr>
          <p:nvPr/>
        </p:nvPicPr>
        <p:blipFill>
          <a:blip r:embed="rId2"/>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368265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32F9F2-A8E4-94E7-0D95-45090F727640}"/>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D312284C-A667-21C4-970D-20C4CA511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F1CF5-C677-0A1B-83C9-D487E5883362}"/>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How did BIA enter the realm of cultural policy?</a:t>
            </a:r>
          </a:p>
        </p:txBody>
      </p:sp>
      <p:sp>
        <p:nvSpPr>
          <p:cNvPr id="20" name="Rectangle 19">
            <a:extLst>
              <a:ext uri="{FF2B5EF4-FFF2-40B4-BE49-F238E27FC236}">
                <a16:creationId xmlns:a16="http://schemas.microsoft.com/office/drawing/2014/main" id="{1D18458D-27EB-6713-D1B5-81BB7C511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3751593-6EA6-8E9F-94D0-B421BF25A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6F5427-77AA-7366-A6C6-3071489E91D4}"/>
              </a:ext>
            </a:extLst>
          </p:cNvPr>
          <p:cNvSpPr>
            <a:spLocks noGrp="1"/>
          </p:cNvSpPr>
          <p:nvPr>
            <p:ph idx="1"/>
          </p:nvPr>
        </p:nvSpPr>
        <p:spPr>
          <a:xfrm>
            <a:off x="1155548" y="2217343"/>
            <a:ext cx="9880893" cy="3959619"/>
          </a:xfrm>
        </p:spPr>
        <p:txBody>
          <a:bodyPr>
            <a:normAutofit/>
          </a:bodyPr>
          <a:lstStyle/>
          <a:p>
            <a:r>
              <a:rPr lang="en-US" sz="2400" dirty="0"/>
              <a:t>Cultural Policy model – Garbage can model, or Multiple Streams Framework – ambiguity in terms of understanding of the policy problem and time in terms of a window of opportunity presenting itself to implement policy. </a:t>
            </a:r>
          </a:p>
          <a:p>
            <a:r>
              <a:rPr lang="en-US" sz="2400" dirty="0"/>
              <a:t>Direct support for artists has been in place in Ireland since the early 1970’s. </a:t>
            </a:r>
          </a:p>
          <a:p>
            <a:r>
              <a:rPr lang="en-US" sz="2400" dirty="0"/>
              <a:t>Consensus model democracy – brought about by forced coalition governments – potential consensus approach to political decision making - current government coalition not as cooperative. </a:t>
            </a:r>
          </a:p>
          <a:p>
            <a:r>
              <a:rPr lang="en-US" sz="2400" dirty="0"/>
              <a:t>BIA a possible concession when Green party really wanted a UBI pilot. </a:t>
            </a:r>
          </a:p>
        </p:txBody>
      </p:sp>
      <p:pic>
        <p:nvPicPr>
          <p:cNvPr id="5" name="Picture 4" descr="A purple sign with white text&#10;&#10;Description automatically generated">
            <a:extLst>
              <a:ext uri="{FF2B5EF4-FFF2-40B4-BE49-F238E27FC236}">
                <a16:creationId xmlns:a16="http://schemas.microsoft.com/office/drawing/2014/main" id="{1496499B-D864-FFC2-4512-407CB88A002B}"/>
              </a:ext>
            </a:extLst>
          </p:cNvPr>
          <p:cNvPicPr>
            <a:picLocks noChangeAspect="1"/>
          </p:cNvPicPr>
          <p:nvPr/>
        </p:nvPicPr>
        <p:blipFill>
          <a:blip r:embed="rId2"/>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131059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BFA819-7823-C167-A5A9-E06B76D9B3A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20755A4-88BB-1765-14ED-6FCF4BD41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2E7F8-7364-117B-B75A-212293479A35}"/>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Shift in Narrative around value of arts?</a:t>
            </a:r>
          </a:p>
        </p:txBody>
      </p:sp>
      <p:sp>
        <p:nvSpPr>
          <p:cNvPr id="20" name="Rectangle 19">
            <a:extLst>
              <a:ext uri="{FF2B5EF4-FFF2-40B4-BE49-F238E27FC236}">
                <a16:creationId xmlns:a16="http://schemas.microsoft.com/office/drawing/2014/main" id="{27C8A207-9F06-95CE-090D-00C25372A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086A02-374D-132A-84C4-90DC85D18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BF731A-C59B-2847-5AA8-6652993BC0D9}"/>
              </a:ext>
            </a:extLst>
          </p:cNvPr>
          <p:cNvSpPr>
            <a:spLocks noGrp="1"/>
          </p:cNvSpPr>
          <p:nvPr>
            <p:ph idx="1"/>
          </p:nvPr>
        </p:nvSpPr>
        <p:spPr>
          <a:xfrm>
            <a:off x="1155548" y="2217343"/>
            <a:ext cx="9880893" cy="3959619"/>
          </a:xfrm>
        </p:spPr>
        <p:txBody>
          <a:bodyPr>
            <a:normAutofit fontScale="92500" lnSpcReduction="20000"/>
          </a:bodyPr>
          <a:lstStyle/>
          <a:p>
            <a:r>
              <a:rPr lang="en-US" sz="2400" dirty="0"/>
              <a:t>Our paper argues that the BIA is representative of a positive shift in valuing of arts and artists in society in Ireland.</a:t>
            </a:r>
          </a:p>
          <a:p>
            <a:r>
              <a:rPr lang="en-IE" sz="2400" dirty="0"/>
              <a:t>Official government statements about the BIA pilot scheme have placed increased emphasis on the intrinsic value of the arts. For example, Minister Martin has stated that:</a:t>
            </a:r>
          </a:p>
          <a:p>
            <a:r>
              <a:rPr lang="en-IE" sz="2400" dirty="0"/>
              <a:t>“The Basic Income makes a strong statement at home and abroad about the value that Ireland as a nation places on artistic practice both in terms of our personal and collective wellbeing, and also the importance of the arts to our identity and cultural distinctiveness.” (Department of Tourism </a:t>
            </a:r>
            <a:r>
              <a:rPr lang="en-IE" sz="2400" u="sng" dirty="0">
                <a:hlinkClick r:id="rId2"/>
              </a:rPr>
              <a:t>Citation2024b</a:t>
            </a:r>
            <a:r>
              <a:rPr lang="en-IE" sz="2400" dirty="0"/>
              <a:t>)</a:t>
            </a:r>
            <a:endParaRPr lang="en-US" sz="2400" dirty="0"/>
          </a:p>
          <a:p>
            <a:r>
              <a:rPr lang="en-US" sz="2400" dirty="0"/>
              <a:t>Covid shifted narrative – ground level understanding of what was missed out on during lock down – renewed appreciation of arts (not all equally)</a:t>
            </a:r>
          </a:p>
          <a:p>
            <a:r>
              <a:rPr lang="en-US" sz="2400" dirty="0"/>
              <a:t>PUP payment – no public, political or media opposition to paying artists as their role was understood in line with service sector</a:t>
            </a:r>
          </a:p>
        </p:txBody>
      </p:sp>
      <p:pic>
        <p:nvPicPr>
          <p:cNvPr id="5" name="Picture 4" descr="A purple sign with white text&#10;&#10;Description automatically generated">
            <a:extLst>
              <a:ext uri="{FF2B5EF4-FFF2-40B4-BE49-F238E27FC236}">
                <a16:creationId xmlns:a16="http://schemas.microsoft.com/office/drawing/2014/main" id="{1483D281-2F53-4319-6A86-865D2467D67D}"/>
              </a:ext>
            </a:extLst>
          </p:cNvPr>
          <p:cNvPicPr>
            <a:picLocks noChangeAspect="1"/>
          </p:cNvPicPr>
          <p:nvPr/>
        </p:nvPicPr>
        <p:blipFill>
          <a:blip r:embed="rId3"/>
          <a:stretch>
            <a:fillRect/>
          </a:stretch>
        </p:blipFill>
        <p:spPr>
          <a:xfrm>
            <a:off x="10682514" y="5861421"/>
            <a:ext cx="1156240" cy="717634"/>
          </a:xfrm>
          <a:prstGeom prst="rect">
            <a:avLst/>
          </a:prstGeom>
        </p:spPr>
      </p:pic>
    </p:spTree>
    <p:extLst>
      <p:ext uri="{BB962C8B-B14F-4D97-AF65-F5344CB8AC3E}">
        <p14:creationId xmlns:p14="http://schemas.microsoft.com/office/powerpoint/2010/main" val="1464920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14121</TotalTime>
  <Words>2541</Words>
  <Application>Microsoft Office PowerPoint</Application>
  <PresentationFormat>Widescreen</PresentationFormat>
  <Paragraphs>187</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Arial</vt:lpstr>
      <vt:lpstr>Calibri</vt:lpstr>
      <vt:lpstr>Nexus Sans Pro</vt:lpstr>
      <vt:lpstr>Times New Roman</vt:lpstr>
      <vt:lpstr>Office Theme</vt:lpstr>
      <vt:lpstr>PowerPoint Presentation</vt:lpstr>
      <vt:lpstr>Background</vt:lpstr>
      <vt:lpstr>The Basic Income for Arts (BIA) Pilot Scheme</vt:lpstr>
      <vt:lpstr>The Basic Income for Arts (BIA) Pilot Scheme</vt:lpstr>
      <vt:lpstr>How does this scheme compare with other arts funding?</vt:lpstr>
      <vt:lpstr>How did BIA enter the realm of cultural policy?</vt:lpstr>
      <vt:lpstr>How did BIA enter the realm of cultural policy?</vt:lpstr>
      <vt:lpstr>How did BIA enter the realm of cultural policy?</vt:lpstr>
      <vt:lpstr>Shift in Narrative around value of arts?</vt:lpstr>
      <vt:lpstr>Shift in Narrative around value of arts?</vt:lpstr>
      <vt:lpstr>Dark clouds on the Narrative shift?</vt:lpstr>
      <vt:lpstr>Costs &amp; Potential Costs (overly simplistic view – many variations)</vt:lpstr>
      <vt:lpstr>The Research attached to the Pilot</vt:lpstr>
      <vt:lpstr>Key Findings Quantitative Report May 2024</vt:lpstr>
      <vt:lpstr>Key Findings Quantitative Report May 2024</vt:lpstr>
      <vt:lpstr>Key findings from qualitative report May 2025 “Basic Income for the Arts in Ireland – Qualitative Report”, Dr. Jenny Dagg, 2025.</vt:lpstr>
      <vt:lpstr>What next?</vt:lpstr>
      <vt:lpstr>What next?</vt:lpstr>
      <vt:lpstr>What next?</vt:lpstr>
      <vt:lpstr>Basic Income as Development</vt:lpstr>
      <vt:lpstr>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Paraic Mc Quaid</dc:creator>
  <cp:lastModifiedBy>Suncana Franic</cp:lastModifiedBy>
  <cp:revision>34</cp:revision>
  <dcterms:created xsi:type="dcterms:W3CDTF">2024-09-19T14:25:52Z</dcterms:created>
  <dcterms:modified xsi:type="dcterms:W3CDTF">2025-09-03T10:42:05Z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3cdda03-1266-4352-b943-b1b211db87e2_Enabled">
    <vt:lpwstr>true</vt:lpwstr>
  </property>
  <property fmtid="{D5CDD505-2E9C-101B-9397-08002B2CF9AE}" pid="3" name="MSIP_Label_53cdda03-1266-4352-b943-b1b211db87e2_SetDate">
    <vt:lpwstr>2024-09-20T15:08:35Z</vt:lpwstr>
  </property>
  <property fmtid="{D5CDD505-2E9C-101B-9397-08002B2CF9AE}" pid="4" name="MSIP_Label_53cdda03-1266-4352-b943-b1b211db87e2_Method">
    <vt:lpwstr>Standard</vt:lpwstr>
  </property>
  <property fmtid="{D5CDD505-2E9C-101B-9397-08002B2CF9AE}" pid="5" name="MSIP_Label_53cdda03-1266-4352-b943-b1b211db87e2_Name">
    <vt:lpwstr>defa4170-0d19-0005-0004-bc88714345d2</vt:lpwstr>
  </property>
  <property fmtid="{D5CDD505-2E9C-101B-9397-08002B2CF9AE}" pid="6" name="MSIP_Label_53cdda03-1266-4352-b943-b1b211db87e2_SiteId">
    <vt:lpwstr>da7d957b-1511-4a42-b2f5-78f847f8c87a</vt:lpwstr>
  </property>
  <property fmtid="{D5CDD505-2E9C-101B-9397-08002B2CF9AE}" pid="7" name="MSIP_Label_53cdda03-1266-4352-b943-b1b211db87e2_ActionId">
    <vt:lpwstr>54f30809-30e3-43c9-ac00-457b91c8e460</vt:lpwstr>
  </property>
  <property fmtid="{D5CDD505-2E9C-101B-9397-08002B2CF9AE}" pid="8" name="MSIP_Label_53cdda03-1266-4352-b943-b1b211db87e2_ContentBits">
    <vt:lpwstr>0</vt:lpwstr>
  </property>
</Properties>
</file>